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74" r:id="rId8"/>
    <p:sldId id="263" r:id="rId9"/>
    <p:sldId id="264" r:id="rId10"/>
    <p:sldId id="265" r:id="rId11"/>
    <p:sldId id="266" r:id="rId12"/>
    <p:sldId id="267" r:id="rId13"/>
    <p:sldId id="268" r:id="rId14"/>
    <p:sldId id="275" r:id="rId15"/>
    <p:sldId id="270" r:id="rId16"/>
    <p:sldId id="271" r:id="rId17"/>
  </p:sldIdLst>
  <p:sldSz cx="18288000" cy="10287000"/>
  <p:notesSz cx="6858000" cy="9144000"/>
  <p:embeddedFontLst>
    <p:embeddedFont>
      <p:font typeface="Avenir Book" panose="02000503020000020003" pitchFamily="2" charset="0"/>
      <p:regular r:id="rId19"/>
      <p: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Source Sans Pro" panose="020B0503030403020204" pitchFamily="34" charset="0"/>
      <p:regular r:id="rId25"/>
      <p:bold r:id="rId26"/>
      <p:italic r:id="rId27"/>
      <p:boldItalic r:id="rId28"/>
    </p:embeddedFont>
    <p:embeddedFont>
      <p:font typeface="Source Sans Pro Bold" panose="020B0703030403020204" pitchFamily="34" charset="0"/>
      <p:regular r:id="rId29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68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31" autoAdjust="0"/>
    <p:restoredTop sz="80633" autoAdjust="0"/>
  </p:normalViewPr>
  <p:slideViewPr>
    <p:cSldViewPr>
      <p:cViewPr varScale="1">
        <p:scale>
          <a:sx n="48" d="100"/>
          <a:sy n="48" d="100"/>
        </p:scale>
        <p:origin x="55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ebekahschrier/Documents/Post%20Grad/SSW:MPP%20Dual/MPP/Capstone/Findings/Capstone%20findings%20-%20types%20of%20substanc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ebekahschrier/Documents/Post%20Grad/SSW:MPP%20Dual/MPP/Capstone/Findings/Capstone%20findings%20-%20types%20of%20substanc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4000" b="1" dirty="0"/>
              <a:t>Current Substance Use Among HCPSS HS Students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2018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Sheet1!$A$51:$A$53</c:f>
              <c:strCache>
                <c:ptCount val="3"/>
                <c:pt idx="0">
                  <c:v>Alcohol</c:v>
                </c:pt>
                <c:pt idx="1">
                  <c:v>EVP</c:v>
                </c:pt>
                <c:pt idx="2">
                  <c:v>Marijuana</c:v>
                </c:pt>
              </c:strCache>
            </c:strRef>
          </c:cat>
          <c:val>
            <c:numRef>
              <c:f>Sheet1!$B$51:$B$53</c:f>
              <c:numCache>
                <c:formatCode>General</c:formatCode>
                <c:ptCount val="3"/>
                <c:pt idx="0">
                  <c:v>21.9</c:v>
                </c:pt>
                <c:pt idx="1">
                  <c:v>20.399999999999999</c:v>
                </c:pt>
                <c:pt idx="2">
                  <c:v>13.3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BD-3D47-A878-7DEF226DF072}"/>
            </c:ext>
          </c:extLst>
        </c:ser>
        <c:ser>
          <c:idx val="1"/>
          <c:order val="1"/>
          <c:tx>
            <c:v>2021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Sheet1!$A$51:$A$53</c:f>
              <c:strCache>
                <c:ptCount val="3"/>
                <c:pt idx="0">
                  <c:v>Alcohol</c:v>
                </c:pt>
                <c:pt idx="1">
                  <c:v>EVP</c:v>
                </c:pt>
                <c:pt idx="2">
                  <c:v>Marijuana</c:v>
                </c:pt>
              </c:strCache>
            </c:strRef>
          </c:cat>
          <c:val>
            <c:numRef>
              <c:f>Sheet1!$C$51:$C$53</c:f>
              <c:numCache>
                <c:formatCode>General</c:formatCode>
                <c:ptCount val="3"/>
                <c:pt idx="0">
                  <c:v>18.600000000000001</c:v>
                </c:pt>
                <c:pt idx="1">
                  <c:v>12.5</c:v>
                </c:pt>
                <c:pt idx="2">
                  <c:v>10.199999999999999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BD-3D47-A878-7DEF226DF07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91052543"/>
        <c:axId val="1289256975"/>
      </c:barChart>
      <c:catAx>
        <c:axId val="1291052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9256975"/>
        <c:crosses val="autoZero"/>
        <c:auto val="1"/>
        <c:lblAlgn val="ctr"/>
        <c:lblOffset val="100"/>
        <c:noMultiLvlLbl val="0"/>
      </c:catAx>
      <c:valAx>
        <c:axId val="128925697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b="1"/>
                  <a:t>Percent of Students</a:t>
                </a:r>
              </a:p>
            </c:rich>
          </c:tx>
          <c:layout>
            <c:manualLayout>
              <c:xMode val="edge"/>
              <c:yMode val="edge"/>
              <c:x val="9.1575091575091575E-4"/>
              <c:y val="0.336799673689437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1052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4000" b="1" dirty="0"/>
              <a:t>HCPSS HS Students Who Ever Used Substances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2018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Sheet1!$A$38:$A$41</c:f>
              <c:strCache>
                <c:ptCount val="4"/>
                <c:pt idx="0">
                  <c:v>EVP</c:v>
                </c:pt>
                <c:pt idx="1">
                  <c:v>Pain medicine</c:v>
                </c:pt>
                <c:pt idx="2">
                  <c:v>Cocaine</c:v>
                </c:pt>
                <c:pt idx="3">
                  <c:v>Heroin</c:v>
                </c:pt>
              </c:strCache>
            </c:strRef>
          </c:cat>
          <c:val>
            <c:numRef>
              <c:f>Sheet1!$B$38:$B$41</c:f>
              <c:numCache>
                <c:formatCode>General</c:formatCode>
                <c:ptCount val="4"/>
                <c:pt idx="0">
                  <c:v>35.700000000000003</c:v>
                </c:pt>
                <c:pt idx="1">
                  <c:v>12</c:v>
                </c:pt>
                <c:pt idx="2">
                  <c:v>3.2</c:v>
                </c:pt>
                <c:pt idx="3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F4-0B40-844B-AD835508BF82}"/>
            </c:ext>
          </c:extLst>
        </c:ser>
        <c:ser>
          <c:idx val="1"/>
          <c:order val="1"/>
          <c:tx>
            <c:v>2021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Sheet1!$A$38:$A$41</c:f>
              <c:strCache>
                <c:ptCount val="4"/>
                <c:pt idx="0">
                  <c:v>EVP</c:v>
                </c:pt>
                <c:pt idx="1">
                  <c:v>Pain medicine</c:v>
                </c:pt>
                <c:pt idx="2">
                  <c:v>Cocaine</c:v>
                </c:pt>
                <c:pt idx="3">
                  <c:v>Heroin</c:v>
                </c:pt>
              </c:strCache>
            </c:strRef>
          </c:cat>
          <c:val>
            <c:numRef>
              <c:f>Sheet1!$C$38:$C$41</c:f>
              <c:numCache>
                <c:formatCode>General</c:formatCode>
                <c:ptCount val="4"/>
                <c:pt idx="0">
                  <c:v>26.7</c:v>
                </c:pt>
                <c:pt idx="1">
                  <c:v>13.6</c:v>
                </c:pt>
                <c:pt idx="2">
                  <c:v>3.4</c:v>
                </c:pt>
                <c:pt idx="3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F4-0B40-844B-AD835508BF8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28970911"/>
        <c:axId val="1229187311"/>
      </c:barChart>
      <c:catAx>
        <c:axId val="12289709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9187311"/>
        <c:crosses val="autoZero"/>
        <c:auto val="1"/>
        <c:lblAlgn val="ctr"/>
        <c:lblOffset val="100"/>
        <c:noMultiLvlLbl val="0"/>
      </c:catAx>
      <c:valAx>
        <c:axId val="122918731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b="1" dirty="0"/>
                  <a:t>Percent of Students</a:t>
                </a:r>
              </a:p>
            </c:rich>
          </c:tx>
          <c:layout>
            <c:manualLayout>
              <c:xMode val="edge"/>
              <c:yMode val="edge"/>
              <c:x val="0"/>
              <c:y val="0.329014827093981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8970911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01.05.2023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ndstonecare.com/locations/maryland-teen-rehab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ntgomeryschoolsmd.org/departments/studentservices/supre.aspx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Self-reported; over 1,000 students surveyed</a:t>
            </a:r>
          </a:p>
          <a:p>
            <a:r>
              <a:rPr lang="en-US" dirty="0"/>
              <a:t>Current use: at least once in the past 30 days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8297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2976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schools:</a:t>
            </a:r>
          </a:p>
          <a:p>
            <a:r>
              <a:rPr lang="en-US" dirty="0"/>
              <a:t>Peers</a:t>
            </a:r>
          </a:p>
          <a:p>
            <a:r>
              <a:rPr lang="en-US" dirty="0"/>
              <a:t>CRAFFT</a:t>
            </a:r>
          </a:p>
          <a:p>
            <a:endParaRPr lang="en-US" dirty="0"/>
          </a:p>
          <a:p>
            <a:r>
              <a:rPr lang="en-US" dirty="0"/>
              <a:t>In the community: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 Our Own -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peer support, advocacy education and social contentedness</a:t>
            </a:r>
            <a:r>
              <a:rPr lang="en-US" dirty="0">
                <a:effectLst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12 step -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aren’t groups for only adolescents; hard to relate</a:t>
            </a:r>
            <a:endParaRPr lang="en-US" dirty="0"/>
          </a:p>
          <a:p>
            <a:endParaRPr lang="en-US" dirty="0"/>
          </a:p>
          <a:p>
            <a:r>
              <a:rPr lang="en-US" dirty="0"/>
              <a:t>Outpatient providers:</a:t>
            </a:r>
          </a:p>
          <a:p>
            <a:r>
              <a:rPr lang="en-US" dirty="0"/>
              <a:t>Congruent - Intensive Outpatient Program &amp; Outpatient Groups</a:t>
            </a:r>
          </a:p>
          <a:p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	IOP: group treatment 3 days a week for 3 hours each day, an individual session every other week, family work, and case management</a:t>
            </a:r>
            <a:r>
              <a:rPr lang="en-US" dirty="0">
                <a:effectLst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Sheppard Pratt: outpatient behavioral health services, including drug and alcohol use support groups &amp; education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Hilda’s: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diagnosis, treatment, and support for children, adolescents, and young adults</a:t>
            </a:r>
            <a:r>
              <a:rPr lang="en-US" dirty="0">
                <a:effectLst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Grassroots: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Substance use disorder screening (SBIRT) for youth and then can link to services in the community (but stabilization services only offered to people 18 and older)</a:t>
            </a:r>
            <a:r>
              <a:rPr lang="en-US" dirty="0">
                <a:effectLst/>
              </a:rPr>
              <a:t> </a:t>
            </a:r>
            <a:endParaRPr lang="en-US" dirty="0"/>
          </a:p>
          <a:p>
            <a:endParaRPr lang="en-US" dirty="0"/>
          </a:p>
          <a:p>
            <a:r>
              <a:rPr lang="en-US" dirty="0"/>
              <a:t>~</a:t>
            </a:r>
          </a:p>
          <a:p>
            <a:endParaRPr lang="en-US" dirty="0">
              <a:effectLst/>
            </a:endParaRPr>
          </a:p>
          <a:p>
            <a:r>
              <a:rPr lang="en-US" dirty="0">
                <a:effectLst/>
              </a:rPr>
              <a:t>Gaps: not many for youth under 18</a:t>
            </a: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only one residential treatment facility for adolescents in MD: 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  <a:hlinkClick r:id="rId3"/>
              </a:rPr>
              <a:t>Maryland Teen Rehab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 operated by Sandstone Care in Crownsville</a:t>
            </a:r>
            <a:r>
              <a:rPr lang="en-US" dirty="0">
                <a:effectLst/>
              </a:rPr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5616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Started 2021 in Homewood, alternative school</a:t>
            </a:r>
          </a:p>
          <a:p>
            <a:r>
              <a:rPr lang="en-US" dirty="0"/>
              <a:t>Oct 2022 began working in a comprehensive school</a:t>
            </a:r>
          </a:p>
          <a:p>
            <a:endParaRPr lang="en-US" dirty="0"/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They weren’t aware of any other states or jurisdictions with designated Peers working with students within the standard public schools</a:t>
            </a:r>
            <a:r>
              <a:rPr lang="en-US" dirty="0">
                <a:effectLst/>
              </a:rPr>
              <a:t> </a:t>
            </a:r>
          </a:p>
          <a:p>
            <a:endParaRPr lang="en-US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Certified: training and service hours; personal experience with substance use or mental health challenges</a:t>
            </a:r>
            <a:endParaRPr lang="en-US" dirty="0"/>
          </a:p>
          <a:p>
            <a:endParaRPr lang="en-US" dirty="0"/>
          </a:p>
          <a:p>
            <a:r>
              <a:rPr lang="en-US" dirty="0"/>
              <a:t>Employed by HCHD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rather than the school system; assures students that conversations will remain confidential</a:t>
            </a:r>
            <a:r>
              <a:rPr lang="en-US" dirty="0">
                <a:effectLst/>
              </a:rPr>
              <a:t> </a:t>
            </a:r>
          </a:p>
          <a:p>
            <a:r>
              <a:rPr lang="en-US" dirty="0">
                <a:effectLst/>
              </a:rPr>
              <a:t>Do need to report abuse and if students intend to harm themselves or others</a:t>
            </a:r>
          </a:p>
          <a:p>
            <a:endParaRPr lang="en-US" dirty="0">
              <a:effectLst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Relationship building as a core component to developing trust with students and staff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Individualized support to meet students where they are</a:t>
            </a:r>
            <a:endParaRPr lang="en-US" sz="1800" dirty="0">
              <a:effectLst/>
              <a:latin typeface="Avenir Book" panose="02000503020000020003" pitchFamily="2" charset="0"/>
              <a:ea typeface="Calibri" panose="020F0502020204030204" pitchFamily="34" charset="0"/>
              <a:cs typeface="Times New Roman (Body CS)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One-on-one and group meetings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Providing resources</a:t>
            </a:r>
            <a:endParaRPr lang="en-US" dirty="0">
              <a:effectLst/>
            </a:endParaRPr>
          </a:p>
          <a:p>
            <a:endParaRPr lang="en-US" dirty="0"/>
          </a:p>
          <a:p>
            <a:r>
              <a:rPr lang="en-US" dirty="0"/>
              <a:t>Data highlights: details are in report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38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Recovery High Schools are “secondary schools designed specifically for students in recovery from substance use disorder or co-occurring disorders”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42 across the US in 20 states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Generation Found, Archway Academy (Houston)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 spoke with Andy Finch, co-founder of the Association of Recovery Schools, who shared published journal articles and a bibliography of over 80 articles/reports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Benefits/findings from studies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Students who attended a RHS had a higher chance of graduating and staying sober compared to peers in comprehensive schools</a:t>
            </a:r>
            <a:r>
              <a:rPr lang="en-US" dirty="0">
                <a:effectLst/>
              </a:rPr>
              <a:t>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>
              <a:effectLst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Later will be discussing components of 3 different schools in VA, CO, &amp; TX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450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currently the only Recovery High School operating in Maryland</a:t>
            </a:r>
            <a:r>
              <a:rPr lang="en-US" dirty="0">
                <a:effectLst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opened in August 2020 after five years of fundraising</a:t>
            </a:r>
            <a:r>
              <a:rPr lang="en-US" dirty="0">
                <a:effectLst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I toured and spoke with Heather Whitcomb, Executive Director, and Jessica Nicholson, Academy &amp; Community Relations Director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dirty="0">
              <a:effectLst/>
              <a:latin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Times New Roman" panose="02020603050405020304" pitchFamily="18" charset="0"/>
              </a:rPr>
              <a:t>Private high school</a:t>
            </a:r>
            <a:r>
              <a:rPr lang="en-US" dirty="0">
                <a:effectLst/>
              </a:rPr>
              <a:t> for students committed to both their education and sobriety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5 students, 2 full time teachers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Academic classes until 3pm, then Alternative Peer Groups from 3-6:30 – led by a Peer Recovery Specialist (recovery group specifically for adolescents to continue on the road to recovery after receiving SU treatment)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Saturday evening groups; Al-Anon meeting for parents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Friday afternoon field trips – go karting, Sugarloaf Mountain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2675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The first Recovery High School in the United States opened in Montgomery County in 1979</a:t>
            </a:r>
            <a:r>
              <a:rPr lang="en-US" dirty="0">
                <a:effectLst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I spoke with Brian Berthiaume</a:t>
            </a:r>
            <a:r>
              <a:rPr lang="en-US" dirty="0">
                <a:effectLst/>
              </a:rPr>
              <a:t> who founded the school (principal and therapist), Mike Bucci who taught math, Patty Winters – local advocate and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leader of Phoenix Rising: Maryland Recovery School Advocates</a:t>
            </a:r>
            <a:r>
              <a:rPr lang="en-US" dirty="0">
                <a:effectLst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Public school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Education and sobriety – urinalysis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Parent support group required once a week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 outdoor activities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25-35 students each year; 4-5 staff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Success: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Students in recovery isolated from peers who use substances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Students who relapsed were </a:t>
            </a:r>
            <a:r>
              <a:rPr lang="en-US" sz="1800" dirty="0">
                <a:effectLst/>
                <a:latin typeface="TimesNewRomanPSMT"/>
                <a:ea typeface="Calibri" panose="020F0502020204030204" pitchFamily="34" charset="0"/>
                <a:cs typeface="Times New Roman (Body CS)"/>
              </a:rPr>
              <a:t>removed and referred to inpatient treatment centers; they could reapply after achieving sobriety and renewing their commitment to it</a:t>
            </a:r>
            <a:r>
              <a:rPr lang="en-US" dirty="0">
                <a:effectLst/>
              </a:rPr>
              <a:t>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Parent involvement required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>
              <a:effectLst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Decline: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Consolidated into existing alternative programs in early 2000s;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students in recovery attended school with students who used substances, increasing the challenge of maintaining sobriety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Times New Roman" panose="02020603050405020304" pitchFamily="18" charset="0"/>
              </a:rPr>
              <a:t>Referrals and enrollment decreased, leading to the program’s closure in 2013</a:t>
            </a:r>
            <a:endParaRPr lang="en-US" dirty="0">
              <a:effectLst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63146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2016, Patty Winters and other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advocates formed the group Phoenix Rising: Maryland Recovery School Advocates</a:t>
            </a:r>
            <a:r>
              <a:rPr lang="en-US" dirty="0">
                <a:effectLst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Their advocacy led to the opening of the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Recovery and Academic Program (RAP)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 in Gaithersburg in 2018</a:t>
            </a:r>
            <a:r>
              <a:rPr lang="en-US" dirty="0">
                <a:effectLst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I toured and spoke with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Khadija Barkley, RAP’s Principal from MCPS</a:t>
            </a:r>
            <a:r>
              <a:rPr lang="en-US" dirty="0">
                <a:effectLst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RAP is a partnership between Montgomery County Public Schools (MCPS) and Sheppard Pratt Health System</a:t>
            </a:r>
            <a:r>
              <a:rPr lang="en-US" dirty="0">
                <a:effectLst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Recovery services are provided at The Landing recovery clubhouse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Students can either complete their schoolwork during the day at The Landing or their home school and then go to The Landing afterschool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Online academic curriculum called Edmentum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For recovery, 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  <a:hlinkClick r:id="rId3"/>
              </a:rPr>
              <a:t>SUPRE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 curriculum (Substance Use Prevention and Resiliency Education program).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9 students enrolled, capacity of 40; 3 MCPS teachers rotate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Graduate from home school and RAP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3194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 students:</a:t>
            </a:r>
          </a:p>
          <a:p>
            <a:r>
              <a:rPr lang="en-US" dirty="0"/>
              <a:t>5280 – recovery program embedded in the charter school</a:t>
            </a:r>
          </a:p>
          <a:p>
            <a:r>
              <a:rPr lang="en-US" dirty="0"/>
              <a:t>Archway – opened in 2003</a:t>
            </a:r>
          </a:p>
          <a:p>
            <a:r>
              <a:rPr lang="en-US" dirty="0"/>
              <a:t>Both still have small class sizes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93371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Students served: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Exclusive for students in recovery who are committed to their sobriety?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Require urinalysis?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Accessibility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Public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Public-private partnership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Private – restricted to students who can afford it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Goals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Prevention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Addressing current use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Recovery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Staff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Peers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Licensed counselors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Teachers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Administration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Cost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HCPSS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currently spends about $17,000/student/year</a:t>
            </a:r>
            <a:r>
              <a:rPr lang="en-US" dirty="0">
                <a:effectLst/>
              </a:rPr>
              <a:t>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Recovery schools typically cost about $25-30,000/student/year</a:t>
            </a:r>
            <a:endParaRPr lang="en-US" sz="1800" dirty="0">
              <a:effectLst/>
              <a:latin typeface="Avenir Book" panose="02000503020000020003" pitchFamily="2" charset="0"/>
              <a:ea typeface="Calibri" panose="020F0502020204030204" pitchFamily="34" charset="0"/>
              <a:cs typeface="Times New Roman (Body CS)"/>
            </a:endParaRP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Compared to residential treatment, Recovery Schools are a better financial investment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Funding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Opioid Abatement Fund;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budget recommendations to be made by the Opioid Collaborative Community Council</a:t>
            </a:r>
            <a:r>
              <a:rPr lang="en-US" dirty="0">
                <a:effectLst/>
              </a:rPr>
              <a:t> before June 30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Community reinvestment from adult-use cannabis market tax</a:t>
            </a:r>
            <a:endParaRPr lang="en-US" sz="1100" dirty="0">
              <a:effectLst/>
              <a:latin typeface="Avenir Book" panose="02000503020000020003" pitchFamily="2" charset="0"/>
              <a:ea typeface="Calibri" panose="020F0502020204030204" pitchFamily="34" charset="0"/>
              <a:cs typeface="Times New Roman (Body CS)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 (Body CS)"/>
              </a:rPr>
              <a:t>Oregon (Harmony Academy) and Colorado (5280 High School) designated cannabis tax revenue to fund recovery schools</a:t>
            </a:r>
            <a:endParaRPr lang="en-US" sz="1100" dirty="0">
              <a:effectLst/>
              <a:latin typeface="Avenir Book" panose="02000503020000020003" pitchFamily="2" charset="0"/>
              <a:ea typeface="Calibri" panose="020F0502020204030204" pitchFamily="34" charset="0"/>
              <a:cs typeface="Times New Roman (Body CS)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HCPSS budget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State appropriation - like VA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Grants/donations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Location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Own building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Students in recovery surrounded by similar peers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More costly unless location donated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Within existing school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Lower operational costs; more classes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Students in recovery could interact with those not – ex. Phoenix started in its own building and was successful, then started declining when it moved into a building with existing alternative programs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Within existing program/nonprofit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RAP – The Landing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Family involvement required or not?</a:t>
            </a:r>
            <a:endParaRPr lang="en-US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1812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30653" y="1114425"/>
            <a:ext cx="14826694" cy="5330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450"/>
              </a:lnSpc>
            </a:pPr>
            <a:r>
              <a:rPr lang="en-US" sz="9500">
                <a:solidFill>
                  <a:srgbClr val="456874"/>
                </a:solidFill>
                <a:latin typeface="Source Sans Pro Bold"/>
              </a:rPr>
              <a:t>Adolescent Substance Use in Howard County, MD: Needs Assessment &amp; Research Review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666337" y="8570246"/>
            <a:ext cx="4621663" cy="175485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432606" y="7484396"/>
            <a:ext cx="13422789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600" dirty="0">
                <a:solidFill>
                  <a:srgbClr val="456874"/>
                </a:solidFill>
                <a:latin typeface="Source Sans Pro"/>
              </a:rPr>
              <a:t>Prepared for the Howard County Health Department</a:t>
            </a:r>
          </a:p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600" dirty="0">
                <a:solidFill>
                  <a:srgbClr val="456874"/>
                </a:solidFill>
                <a:latin typeface="Source Sans Pro"/>
              </a:rPr>
              <a:t>Prepared by Rebekah Schrier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10" t="4072" r="1010" b="40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031253" y="1133475"/>
            <a:ext cx="12225495" cy="1412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999"/>
              </a:lnSpc>
            </a:pPr>
            <a:r>
              <a:rPr lang="en-US" sz="9999">
                <a:solidFill>
                  <a:srgbClr val="456874"/>
                </a:solidFill>
                <a:latin typeface="Source Sans Pro Bold"/>
              </a:rPr>
              <a:t>Research Focus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3278" y="3408044"/>
            <a:ext cx="16461445" cy="530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60209" lvl="1" indent="-680104">
              <a:lnSpc>
                <a:spcPts val="6930"/>
              </a:lnSpc>
              <a:buFont typeface="Arial"/>
              <a:buChar char="•"/>
            </a:pPr>
            <a:r>
              <a:rPr lang="en-US" sz="6300" dirty="0">
                <a:solidFill>
                  <a:srgbClr val="456874"/>
                </a:solidFill>
                <a:latin typeface="Source Sans Pro"/>
              </a:rPr>
              <a:t>Extent of adolescent substance use in Howard County</a:t>
            </a:r>
          </a:p>
          <a:p>
            <a:pPr marL="680105" lvl="1">
              <a:lnSpc>
                <a:spcPts val="6930"/>
              </a:lnSpc>
            </a:pPr>
            <a:endParaRPr lang="en-US" sz="6300" dirty="0">
              <a:solidFill>
                <a:srgbClr val="456874"/>
              </a:solidFill>
              <a:latin typeface="Source Sans Pro"/>
            </a:endParaRPr>
          </a:p>
          <a:p>
            <a:pPr marL="1360209" lvl="1" indent="-680104">
              <a:lnSpc>
                <a:spcPts val="6930"/>
              </a:lnSpc>
              <a:buFont typeface="Arial"/>
              <a:buChar char="•"/>
            </a:pPr>
            <a:r>
              <a:rPr lang="en-US" sz="6300" dirty="0">
                <a:solidFill>
                  <a:srgbClr val="456874"/>
                </a:solidFill>
                <a:latin typeface="Source Sans Pro"/>
              </a:rPr>
              <a:t>Current services </a:t>
            </a:r>
          </a:p>
          <a:p>
            <a:pPr marL="680105" lvl="1">
              <a:lnSpc>
                <a:spcPts val="6930"/>
              </a:lnSpc>
            </a:pPr>
            <a:endParaRPr lang="en-US" sz="6300" dirty="0">
              <a:solidFill>
                <a:srgbClr val="456874"/>
              </a:solidFill>
              <a:latin typeface="Source Sans Pro"/>
            </a:endParaRPr>
          </a:p>
          <a:p>
            <a:pPr marL="1360209" lvl="1" indent="-680104">
              <a:lnSpc>
                <a:spcPts val="6930"/>
              </a:lnSpc>
              <a:buFont typeface="Arial"/>
              <a:buChar char="•"/>
            </a:pPr>
            <a:r>
              <a:rPr lang="en-US" sz="6300" dirty="0">
                <a:solidFill>
                  <a:srgbClr val="456874"/>
                </a:solidFill>
                <a:latin typeface="Source Sans Pro"/>
              </a:rPr>
              <a:t>Program models across MD &amp; the 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r="1258" b="2801"/>
          <a:stretch>
            <a:fillRect/>
          </a:stretch>
        </p:blipFill>
        <p:spPr>
          <a:xfrm>
            <a:off x="2927054" y="1943891"/>
            <a:ext cx="4080967" cy="288035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188931" y="2129259"/>
            <a:ext cx="4441108" cy="282887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27052" y="491232"/>
            <a:ext cx="15033896" cy="1205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50"/>
              </a:lnSpc>
            </a:pPr>
            <a:r>
              <a:rPr lang="en-US" sz="8500" dirty="0">
                <a:solidFill>
                  <a:srgbClr val="456874"/>
                </a:solidFill>
                <a:latin typeface="Source Sans Pro Bold"/>
              </a:rPr>
              <a:t>Methodology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188931" y="5329607"/>
            <a:ext cx="6070369" cy="424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456874"/>
                </a:solidFill>
                <a:latin typeface="Source Sans Pro Bold"/>
              </a:rPr>
              <a:t>Tours/interviews</a:t>
            </a:r>
          </a:p>
          <a:p>
            <a:pPr marL="1295400" lvl="2" indent="-431800">
              <a:lnSpc>
                <a:spcPts val="4200"/>
              </a:lnSpc>
              <a:buFont typeface="Arial"/>
              <a:buChar char="⚬"/>
            </a:pPr>
            <a:r>
              <a:rPr lang="en-US" sz="3000" dirty="0">
                <a:solidFill>
                  <a:srgbClr val="456874"/>
                </a:solidFill>
                <a:latin typeface="Source Sans Pro"/>
              </a:rPr>
              <a:t>Phoenix Recovery Academy</a:t>
            </a:r>
          </a:p>
          <a:p>
            <a:pPr marL="1295400" lvl="2" indent="-431800">
              <a:lnSpc>
                <a:spcPts val="4200"/>
              </a:lnSpc>
              <a:buFont typeface="Arial"/>
              <a:buChar char="⚬"/>
            </a:pPr>
            <a:r>
              <a:rPr lang="en-US" sz="3000" dirty="0">
                <a:solidFill>
                  <a:srgbClr val="456874"/>
                </a:solidFill>
                <a:latin typeface="Source Sans Pro"/>
              </a:rPr>
              <a:t>The Phoenix School</a:t>
            </a:r>
          </a:p>
          <a:p>
            <a:pPr marL="1295400" lvl="2" indent="-431800">
              <a:lnSpc>
                <a:spcPts val="4200"/>
              </a:lnSpc>
              <a:buFont typeface="Arial"/>
              <a:buChar char="⚬"/>
            </a:pPr>
            <a:r>
              <a:rPr lang="en-US" sz="3000" dirty="0">
                <a:solidFill>
                  <a:srgbClr val="456874"/>
                </a:solidFill>
                <a:latin typeface="Source Sans Pro"/>
              </a:rPr>
              <a:t>Recovery &amp; Academic Program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456874"/>
                </a:solidFill>
                <a:latin typeface="Source Sans Pro Bold"/>
              </a:rPr>
              <a:t>Research review</a:t>
            </a:r>
          </a:p>
          <a:p>
            <a:pPr marL="1295400" lvl="2" indent="-431800">
              <a:lnSpc>
                <a:spcPts val="4200"/>
              </a:lnSpc>
              <a:buFont typeface="Arial"/>
              <a:buChar char="⚬"/>
            </a:pPr>
            <a:r>
              <a:rPr lang="en-US" sz="3000" dirty="0">
                <a:solidFill>
                  <a:srgbClr val="456874"/>
                </a:solidFill>
                <a:latin typeface="Source Sans Pro"/>
              </a:rPr>
              <a:t>Association of Recovery Schools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188931" y="3243059"/>
            <a:ext cx="4137296" cy="888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20"/>
              </a:lnSpc>
            </a:pPr>
            <a:r>
              <a:rPr lang="en-US" sz="3200" dirty="0">
                <a:solidFill>
                  <a:srgbClr val="456874"/>
                </a:solidFill>
                <a:latin typeface="Source Sans Pro Bold"/>
              </a:rPr>
              <a:t>National Research Review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70353" y="4673079"/>
            <a:ext cx="7273647" cy="5314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456874"/>
                </a:solidFill>
                <a:latin typeface="Source Sans Pro Bold"/>
              </a:rPr>
              <a:t>Interviews</a:t>
            </a:r>
          </a:p>
          <a:p>
            <a:pPr marL="1295400" lvl="2" indent="-431800">
              <a:lnSpc>
                <a:spcPts val="4200"/>
              </a:lnSpc>
              <a:buFont typeface="Arial"/>
              <a:buChar char="⚬"/>
            </a:pPr>
            <a:r>
              <a:rPr lang="en-US" sz="3000" dirty="0">
                <a:solidFill>
                  <a:srgbClr val="456874"/>
                </a:solidFill>
                <a:latin typeface="Source Sans Pro"/>
              </a:rPr>
              <a:t>HCHD Peer Recovery Specialists</a:t>
            </a:r>
          </a:p>
          <a:p>
            <a:pPr marL="1295400" lvl="2" indent="-431800">
              <a:lnSpc>
                <a:spcPts val="4200"/>
              </a:lnSpc>
              <a:buFont typeface="Arial"/>
              <a:buChar char="⚬"/>
            </a:pPr>
            <a:r>
              <a:rPr lang="en-US" sz="3000" dirty="0">
                <a:solidFill>
                  <a:srgbClr val="456874"/>
                </a:solidFill>
                <a:latin typeface="Source Sans Pro"/>
              </a:rPr>
              <a:t>HCPSS Coordinator for Student Support Programs</a:t>
            </a:r>
          </a:p>
          <a:p>
            <a:pPr marL="1295400" lvl="2" indent="-431800">
              <a:lnSpc>
                <a:spcPts val="4200"/>
              </a:lnSpc>
              <a:buFont typeface="Arial"/>
              <a:buChar char="⚬"/>
            </a:pPr>
            <a:r>
              <a:rPr lang="en-US" sz="3000" dirty="0">
                <a:solidFill>
                  <a:srgbClr val="456874"/>
                </a:solidFill>
                <a:latin typeface="Source Sans Pro"/>
              </a:rPr>
              <a:t>Outpatient provider</a:t>
            </a:r>
          </a:p>
          <a:p>
            <a:pPr marL="1295400" lvl="2" indent="-431800">
              <a:lnSpc>
                <a:spcPts val="4200"/>
              </a:lnSpc>
              <a:buFont typeface="Arial"/>
              <a:buChar char="⚬"/>
            </a:pPr>
            <a:r>
              <a:rPr lang="en-US" sz="3000" dirty="0">
                <a:solidFill>
                  <a:srgbClr val="456874"/>
                </a:solidFill>
                <a:latin typeface="Source Sans Pro"/>
              </a:rPr>
              <a:t>Local advocate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456874"/>
                </a:solidFill>
                <a:latin typeface="Source Sans Pro Bold"/>
              </a:rPr>
              <a:t>Document review</a:t>
            </a:r>
          </a:p>
          <a:p>
            <a:pPr marL="1295400" lvl="2" indent="-431800">
              <a:lnSpc>
                <a:spcPts val="4200"/>
              </a:lnSpc>
              <a:buFont typeface="Arial"/>
              <a:buChar char="⚬"/>
            </a:pPr>
            <a:r>
              <a:rPr lang="en-US" sz="3000" dirty="0">
                <a:solidFill>
                  <a:srgbClr val="456874"/>
                </a:solidFill>
                <a:latin typeface="Source Sans Pro"/>
              </a:rPr>
              <a:t>Youth Risk Behavior Survey</a:t>
            </a:r>
          </a:p>
          <a:p>
            <a:pPr marL="1295400" lvl="2" indent="-431800">
              <a:lnSpc>
                <a:spcPts val="4200"/>
              </a:lnSpc>
              <a:buFont typeface="Arial"/>
              <a:buChar char="⚬"/>
            </a:pPr>
            <a:r>
              <a:rPr lang="en-US" sz="3000" dirty="0">
                <a:solidFill>
                  <a:srgbClr val="456874"/>
                </a:solidFill>
                <a:latin typeface="Source Sans Pro"/>
              </a:rPr>
              <a:t>HCHD Youth Opioid Response &amp; Prevention Needs Assessment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67408" y="2784589"/>
            <a:ext cx="4137296" cy="888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0"/>
              </a:lnSpc>
            </a:pPr>
            <a:r>
              <a:rPr lang="en-US" sz="3200" dirty="0">
                <a:solidFill>
                  <a:srgbClr val="456874"/>
                </a:solidFill>
                <a:latin typeface="Source Sans Pro Bold"/>
              </a:rPr>
              <a:t>Howard County </a:t>
            </a:r>
          </a:p>
          <a:p>
            <a:pPr marL="0" lvl="0" indent="0" algn="ctr">
              <a:lnSpc>
                <a:spcPts val="3520"/>
              </a:lnSpc>
            </a:pPr>
            <a:r>
              <a:rPr lang="en-US" sz="3200" dirty="0">
                <a:solidFill>
                  <a:srgbClr val="456874"/>
                </a:solidFill>
                <a:latin typeface="Source Sans Pro Bold"/>
              </a:rPr>
              <a:t>Needs Assessment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10" t="4072" r="1010" b="40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031253" y="4479925"/>
            <a:ext cx="12225495" cy="142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00"/>
              </a:lnSpc>
            </a:pPr>
            <a:r>
              <a:rPr lang="en-US" sz="10000" dirty="0">
                <a:solidFill>
                  <a:srgbClr val="456874"/>
                </a:solidFill>
                <a:latin typeface="Source Sans Pro Bold"/>
              </a:rPr>
              <a:t>Findings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0"/>
          </a:blip>
          <a:srcRect l="1010" t="4072" r="1010" b="40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B772AF7-C721-E952-D45A-61F157992C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2290145"/>
              </p:ext>
            </p:extLst>
          </p:nvPr>
        </p:nvGraphicFramePr>
        <p:xfrm>
          <a:off x="2209800" y="914400"/>
          <a:ext cx="13868400" cy="845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8D8C449-FDE5-16EF-068E-9CBF708625E3}"/>
              </a:ext>
            </a:extLst>
          </p:cNvPr>
          <p:cNvSpPr txBox="1"/>
          <p:nvPr/>
        </p:nvSpPr>
        <p:spPr>
          <a:xfrm>
            <a:off x="-609600" y="9802828"/>
            <a:ext cx="6412389" cy="484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400" dirty="0">
                <a:solidFill>
                  <a:srgbClr val="456874"/>
                </a:solidFill>
                <a:latin typeface="Source Sans Pro"/>
              </a:rPr>
              <a:t>Source: MD Youth Risk Behavior Survey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seriesEl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88DDBAB-D3CF-DD27-949F-229D2F3165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7013550"/>
              </p:ext>
            </p:extLst>
          </p:nvPr>
        </p:nvGraphicFramePr>
        <p:xfrm>
          <a:off x="2286000" y="800100"/>
          <a:ext cx="13716000" cy="868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ED5BC82-0E97-C88B-27C8-A3B8455EA584}"/>
              </a:ext>
            </a:extLst>
          </p:cNvPr>
          <p:cNvSpPr txBox="1"/>
          <p:nvPr/>
        </p:nvSpPr>
        <p:spPr>
          <a:xfrm>
            <a:off x="-609600" y="9790128"/>
            <a:ext cx="6412389" cy="484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400" dirty="0">
                <a:solidFill>
                  <a:srgbClr val="456874"/>
                </a:solidFill>
                <a:latin typeface="Source Sans Pro"/>
              </a:rPr>
              <a:t>Source: MD Youth Risk Behavior Survey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1">
        <p:bldSub>
          <a:bldChart bld="seriesEl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010" t="4072" r="1010" b="40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15626" y="628896"/>
            <a:ext cx="15256747" cy="114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800"/>
              </a:lnSpc>
            </a:pPr>
            <a:r>
              <a:rPr lang="en-US" sz="8000" dirty="0">
                <a:solidFill>
                  <a:srgbClr val="456874"/>
                </a:solidFill>
                <a:latin typeface="Source Sans Pro Bold"/>
              </a:rPr>
              <a:t>Current Services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0271283A-BFE2-6321-6D4D-F794E1DF4C02}"/>
              </a:ext>
            </a:extLst>
          </p:cNvPr>
          <p:cNvSpPr txBox="1"/>
          <p:nvPr/>
        </p:nvSpPr>
        <p:spPr>
          <a:xfrm>
            <a:off x="838200" y="2841873"/>
            <a:ext cx="5390705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 algn="ctr">
              <a:lnSpc>
                <a:spcPts val="6270"/>
              </a:lnSpc>
            </a:pPr>
            <a:r>
              <a:rPr lang="en-US" sz="5400" dirty="0">
                <a:solidFill>
                  <a:srgbClr val="456874"/>
                </a:solidFill>
                <a:latin typeface="Source Sans Pro"/>
              </a:rPr>
              <a:t>Peer Recovery Specialists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5DC566BB-037C-8B60-F431-6A40A84BCD1B}"/>
              </a:ext>
            </a:extLst>
          </p:cNvPr>
          <p:cNvSpPr txBox="1"/>
          <p:nvPr/>
        </p:nvSpPr>
        <p:spPr>
          <a:xfrm>
            <a:off x="7065451" y="5062487"/>
            <a:ext cx="4145771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>
              <a:lnSpc>
                <a:spcPts val="6270"/>
              </a:lnSpc>
            </a:pPr>
            <a:r>
              <a:rPr lang="en-US" sz="5200" dirty="0">
                <a:solidFill>
                  <a:srgbClr val="456874"/>
                </a:solidFill>
                <a:latin typeface="Source Sans Pro"/>
              </a:rPr>
              <a:t>Congruent Counseling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639AC62A-CCFF-C11E-1196-7900483CDA09}"/>
              </a:ext>
            </a:extLst>
          </p:cNvPr>
          <p:cNvSpPr txBox="1"/>
          <p:nvPr/>
        </p:nvSpPr>
        <p:spPr>
          <a:xfrm>
            <a:off x="11543548" y="4953674"/>
            <a:ext cx="5390705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 algn="ctr">
              <a:lnSpc>
                <a:spcPts val="6270"/>
              </a:lnSpc>
            </a:pPr>
            <a:r>
              <a:rPr lang="en-US" sz="5400" dirty="0">
                <a:solidFill>
                  <a:srgbClr val="456874"/>
                </a:solidFill>
                <a:latin typeface="Source Sans Pro"/>
              </a:rPr>
              <a:t>12 step programs</a:t>
            </a: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C205599A-D7A1-4B66-6529-884B3D71F31C}"/>
              </a:ext>
            </a:extLst>
          </p:cNvPr>
          <p:cNvSpPr txBox="1"/>
          <p:nvPr/>
        </p:nvSpPr>
        <p:spPr>
          <a:xfrm>
            <a:off x="11093249" y="2855795"/>
            <a:ext cx="6055357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 algn="ctr">
              <a:lnSpc>
                <a:spcPts val="6270"/>
              </a:lnSpc>
            </a:pPr>
            <a:r>
              <a:rPr lang="en-US" sz="5400" dirty="0">
                <a:solidFill>
                  <a:srgbClr val="456874"/>
                </a:solidFill>
                <a:latin typeface="Source Sans Pro"/>
              </a:rPr>
              <a:t>On Our Own of Howard County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68EB42B4-E612-CD59-CE22-11869E833C98}"/>
              </a:ext>
            </a:extLst>
          </p:cNvPr>
          <p:cNvSpPr txBox="1"/>
          <p:nvPr/>
        </p:nvSpPr>
        <p:spPr>
          <a:xfrm>
            <a:off x="6858000" y="8009568"/>
            <a:ext cx="4689845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>
              <a:lnSpc>
                <a:spcPts val="6270"/>
              </a:lnSpc>
            </a:pPr>
            <a:r>
              <a:rPr lang="en-US" sz="5200" dirty="0">
                <a:solidFill>
                  <a:srgbClr val="456874"/>
                </a:solidFill>
                <a:latin typeface="Source Sans Pro"/>
              </a:rPr>
              <a:t>Hilda’s Place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1267FCDD-F238-2CB4-ADA7-7C3B10715D7F}"/>
              </a:ext>
            </a:extLst>
          </p:cNvPr>
          <p:cNvSpPr txBox="1"/>
          <p:nvPr/>
        </p:nvSpPr>
        <p:spPr>
          <a:xfrm>
            <a:off x="7100763" y="8950481"/>
            <a:ext cx="4110459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>
              <a:lnSpc>
                <a:spcPts val="6270"/>
              </a:lnSpc>
            </a:pPr>
            <a:r>
              <a:rPr lang="en-US" sz="5200" dirty="0">
                <a:solidFill>
                  <a:srgbClr val="456874"/>
                </a:solidFill>
                <a:latin typeface="Source Sans Pro"/>
              </a:rPr>
              <a:t>Grassroots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B48C8566-37BB-D3E1-3D44-9FD3E1982A94}"/>
              </a:ext>
            </a:extLst>
          </p:cNvPr>
          <p:cNvSpPr txBox="1"/>
          <p:nvPr/>
        </p:nvSpPr>
        <p:spPr>
          <a:xfrm>
            <a:off x="823668" y="4998260"/>
            <a:ext cx="5390705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 algn="ctr"/>
            <a:r>
              <a:rPr lang="en-US" sz="5400" dirty="0">
                <a:solidFill>
                  <a:srgbClr val="456874"/>
                </a:solidFill>
                <a:latin typeface="Source Sans Pro"/>
              </a:rPr>
              <a:t>CRAFFT screening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871C9DF-BC82-6E29-C96A-7BC08D865799}"/>
              </a:ext>
            </a:extLst>
          </p:cNvPr>
          <p:cNvSpPr/>
          <p:nvPr/>
        </p:nvSpPr>
        <p:spPr>
          <a:xfrm>
            <a:off x="1148932" y="1776271"/>
            <a:ext cx="5390705" cy="5390705"/>
          </a:xfrm>
          <a:prstGeom prst="ellipse">
            <a:avLst/>
          </a:prstGeom>
          <a:noFill/>
          <a:ln w="38100">
            <a:solidFill>
              <a:srgbClr val="4568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00C754B-28B3-1901-EF57-8F4D3A9828E6}"/>
              </a:ext>
            </a:extLst>
          </p:cNvPr>
          <p:cNvSpPr/>
          <p:nvPr/>
        </p:nvSpPr>
        <p:spPr>
          <a:xfrm>
            <a:off x="11757901" y="1776270"/>
            <a:ext cx="5390705" cy="5390705"/>
          </a:xfrm>
          <a:prstGeom prst="ellipse">
            <a:avLst/>
          </a:prstGeom>
          <a:noFill/>
          <a:ln w="38100">
            <a:solidFill>
              <a:srgbClr val="4568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73BC469-602A-C347-C65D-EEE746BB115F}"/>
              </a:ext>
            </a:extLst>
          </p:cNvPr>
          <p:cNvSpPr/>
          <p:nvPr/>
        </p:nvSpPr>
        <p:spPr>
          <a:xfrm>
            <a:off x="6453417" y="4712649"/>
            <a:ext cx="5390705" cy="5390705"/>
          </a:xfrm>
          <a:prstGeom prst="ellipse">
            <a:avLst/>
          </a:prstGeom>
          <a:noFill/>
          <a:ln w="38100">
            <a:solidFill>
              <a:srgbClr val="4568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9E0A9862-B9B0-FDFA-A936-987F6DA8740B}"/>
              </a:ext>
            </a:extLst>
          </p:cNvPr>
          <p:cNvSpPr txBox="1"/>
          <p:nvPr/>
        </p:nvSpPr>
        <p:spPr>
          <a:xfrm rot="19471792">
            <a:off x="67615" y="1645962"/>
            <a:ext cx="3575343" cy="7663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>
              <a:lnSpc>
                <a:spcPts val="6270"/>
              </a:lnSpc>
            </a:pPr>
            <a:r>
              <a:rPr lang="en-US" sz="4400" b="1" dirty="0">
                <a:solidFill>
                  <a:srgbClr val="456874"/>
                </a:solidFill>
                <a:latin typeface="Source Sans Pro"/>
              </a:rPr>
              <a:t>School</a:t>
            </a:r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99966179-357C-F69C-AC4C-6B2BA58A0D11}"/>
              </a:ext>
            </a:extLst>
          </p:cNvPr>
          <p:cNvSpPr txBox="1"/>
          <p:nvPr/>
        </p:nvSpPr>
        <p:spPr>
          <a:xfrm rot="2268872">
            <a:off x="14689698" y="1907888"/>
            <a:ext cx="3843096" cy="7663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>
              <a:lnSpc>
                <a:spcPts val="6270"/>
              </a:lnSpc>
            </a:pPr>
            <a:r>
              <a:rPr lang="en-US" sz="4400" b="1" dirty="0">
                <a:solidFill>
                  <a:srgbClr val="456874"/>
                </a:solidFill>
                <a:latin typeface="Source Sans Pro"/>
              </a:rPr>
              <a:t>Community</a:t>
            </a: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218DC311-4767-BF1A-9C5B-5BE90CF88DB6}"/>
              </a:ext>
            </a:extLst>
          </p:cNvPr>
          <p:cNvSpPr txBox="1"/>
          <p:nvPr/>
        </p:nvSpPr>
        <p:spPr>
          <a:xfrm>
            <a:off x="7246650" y="3924300"/>
            <a:ext cx="4094859" cy="7663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>
              <a:lnSpc>
                <a:spcPts val="6270"/>
              </a:lnSpc>
            </a:pPr>
            <a:r>
              <a:rPr lang="en-US" sz="4400" b="1" dirty="0">
                <a:solidFill>
                  <a:srgbClr val="456874"/>
                </a:solidFill>
                <a:latin typeface="Source Sans Pro"/>
              </a:rPr>
              <a:t>Outpatient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0DAE20C-B644-61ED-5D24-5DE98CDE8D8B}"/>
              </a:ext>
            </a:extLst>
          </p:cNvPr>
          <p:cNvSpPr txBox="1"/>
          <p:nvPr/>
        </p:nvSpPr>
        <p:spPr>
          <a:xfrm>
            <a:off x="6453417" y="6851816"/>
            <a:ext cx="4892477" cy="7797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>
              <a:lnSpc>
                <a:spcPts val="6270"/>
              </a:lnSpc>
            </a:pPr>
            <a:r>
              <a:rPr lang="en-US" sz="5200" dirty="0">
                <a:solidFill>
                  <a:srgbClr val="456874"/>
                </a:solidFill>
                <a:latin typeface="Source Sans Pro"/>
              </a:rPr>
              <a:t>Sheppard Pratt</a:t>
            </a:r>
          </a:p>
        </p:txBody>
      </p:sp>
    </p:spTree>
    <p:extLst>
      <p:ext uri="{BB962C8B-B14F-4D97-AF65-F5344CB8AC3E}">
        <p14:creationId xmlns:p14="http://schemas.microsoft.com/office/powerpoint/2010/main" val="18838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19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010" t="4072" r="1010" b="40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28700" y="5849398"/>
            <a:ext cx="5119179" cy="384438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815200" y="5849398"/>
            <a:ext cx="5119179" cy="384438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2601700" y="2999782"/>
            <a:ext cx="5044204" cy="671686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515626" y="487362"/>
            <a:ext cx="15256747" cy="114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800"/>
              </a:lnSpc>
            </a:pPr>
            <a:r>
              <a:rPr lang="en-US" sz="8000">
                <a:solidFill>
                  <a:srgbClr val="456874"/>
                </a:solidFill>
                <a:latin typeface="Source Sans Pro Bold"/>
              </a:rPr>
              <a:t>Peer Recovery Specialists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7684AD1B-4CEE-9720-310F-A2A6B4695A25}"/>
              </a:ext>
            </a:extLst>
          </p:cNvPr>
          <p:cNvSpPr txBox="1"/>
          <p:nvPr/>
        </p:nvSpPr>
        <p:spPr>
          <a:xfrm>
            <a:off x="937497" y="2598106"/>
            <a:ext cx="10752574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230672" lvl="1" indent="-615336">
              <a:buFont typeface="Arial"/>
              <a:buChar char="•"/>
            </a:pPr>
            <a:r>
              <a:rPr lang="en-US" sz="4400" dirty="0">
                <a:solidFill>
                  <a:srgbClr val="456874"/>
                </a:solidFill>
                <a:latin typeface="Source Sans Pro"/>
              </a:rPr>
              <a:t>3 School-based Peers</a:t>
            </a:r>
          </a:p>
          <a:p>
            <a:pPr marL="1230672" lvl="1" indent="-615336">
              <a:buFont typeface="Arial"/>
              <a:buChar char="•"/>
            </a:pPr>
            <a:r>
              <a:rPr lang="en-US" sz="4400" dirty="0">
                <a:solidFill>
                  <a:srgbClr val="456874"/>
                </a:solidFill>
                <a:latin typeface="Source Sans Pro"/>
              </a:rPr>
              <a:t>Homewood &amp; 1 comprehensive school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431906" y="523874"/>
            <a:ext cx="15424189" cy="1149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800"/>
              </a:lnSpc>
            </a:pPr>
            <a:r>
              <a:rPr lang="en-US" sz="8000">
                <a:solidFill>
                  <a:srgbClr val="456874"/>
                </a:solidFill>
                <a:latin typeface="Source Sans Pro Bold"/>
              </a:rPr>
              <a:t>Recovery Schools Across the US</a:t>
            </a: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960C3B69-8174-D5EB-E9A7-B491B01DBB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9" r="2414" b="6082"/>
          <a:stretch/>
        </p:blipFill>
        <p:spPr>
          <a:xfrm>
            <a:off x="1984486" y="1673225"/>
            <a:ext cx="14319027" cy="86137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50749" y="0"/>
            <a:ext cx="15827394" cy="1195021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1906" y="523874"/>
            <a:ext cx="15424189" cy="1149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800"/>
              </a:lnSpc>
            </a:pPr>
            <a:r>
              <a:rPr lang="en-US" sz="8000">
                <a:solidFill>
                  <a:srgbClr val="456874"/>
                </a:solidFill>
                <a:latin typeface="Source Sans Pro Bold"/>
              </a:rPr>
              <a:t>Maryland Programs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70639" y="3086100"/>
            <a:ext cx="1146721" cy="5708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Source Sans Pro Bold"/>
              </a:rPr>
              <a:t>PRA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296400" y="4420235"/>
            <a:ext cx="980721" cy="5708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Source Sans Pro Bold"/>
              </a:rPr>
              <a:t>RAP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010" t="4072" r="1010" b="40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 l="1429" t="20475"/>
          <a:stretch>
            <a:fillRect/>
          </a:stretch>
        </p:blipFill>
        <p:spPr>
          <a:xfrm>
            <a:off x="13717281" y="5456790"/>
            <a:ext cx="4350712" cy="467399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 l="16589" r="16834"/>
          <a:stretch>
            <a:fillRect/>
          </a:stretch>
        </p:blipFill>
        <p:spPr>
          <a:xfrm>
            <a:off x="10291917" y="6538423"/>
            <a:ext cx="3184726" cy="359235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 l="1655" t="16923" r="1446" b="4946"/>
          <a:stretch>
            <a:fillRect/>
          </a:stretch>
        </p:blipFill>
        <p:spPr>
          <a:xfrm>
            <a:off x="6429904" y="6423784"/>
            <a:ext cx="3452596" cy="370699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 l="5540" t="20123" b="8026"/>
          <a:stretch>
            <a:fillRect/>
          </a:stretch>
        </p:blipFill>
        <p:spPr>
          <a:xfrm>
            <a:off x="602434" y="7077767"/>
            <a:ext cx="5418053" cy="309493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3683638" y="1964289"/>
            <a:ext cx="4354901" cy="327042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/>
          <a:srcRect l="36068"/>
          <a:stretch>
            <a:fillRect/>
          </a:stretch>
        </p:blipFill>
        <p:spPr>
          <a:xfrm>
            <a:off x="9817807" y="1964289"/>
            <a:ext cx="3658836" cy="429790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573780" y="1964289"/>
            <a:ext cx="5034477" cy="378077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602434" y="1964289"/>
            <a:ext cx="3718500" cy="4951553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859098" y="148191"/>
            <a:ext cx="16569803" cy="1139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99"/>
              </a:lnSpc>
            </a:pPr>
            <a:r>
              <a:rPr lang="en-US" sz="7999">
                <a:solidFill>
                  <a:srgbClr val="456874"/>
                </a:solidFill>
                <a:latin typeface="Source Sans Pro Bold"/>
              </a:rPr>
              <a:t>Phoenix Recovery Academy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1246104"/>
            <a:ext cx="16569803" cy="670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80"/>
              </a:lnSpc>
            </a:pPr>
            <a:r>
              <a:rPr lang="en-US" sz="4800">
                <a:solidFill>
                  <a:srgbClr val="456874"/>
                </a:solidFill>
                <a:latin typeface="Source Sans Pro"/>
              </a:rPr>
              <a:t>Frederick, MD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0"/>
          </a:blip>
          <a:srcRect l="1010" t="4072" r="1010" b="40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931676" y="2527449"/>
            <a:ext cx="8424648" cy="707511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1381963" y="8041790"/>
            <a:ext cx="256858" cy="25685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0C6D4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59098" y="399883"/>
            <a:ext cx="16569803" cy="1139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99"/>
              </a:lnSpc>
            </a:pPr>
            <a:r>
              <a:rPr lang="en-US" sz="7999">
                <a:solidFill>
                  <a:srgbClr val="456874"/>
                </a:solidFill>
                <a:latin typeface="Source Sans Pro Bold"/>
              </a:rPr>
              <a:t>The Phoenix School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9098" y="1530181"/>
            <a:ext cx="16569803" cy="670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80"/>
              </a:lnSpc>
            </a:pPr>
            <a:r>
              <a:rPr lang="en-US" sz="4800">
                <a:solidFill>
                  <a:srgbClr val="456874"/>
                </a:solidFill>
                <a:latin typeface="Source Sans Pro"/>
              </a:rPr>
              <a:t>Silver Spring &amp; Gaithersburg, MD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58400" y="7468235"/>
            <a:ext cx="2153649" cy="5708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456874"/>
                </a:solidFill>
                <a:latin typeface="Source Sans Pro Bold"/>
              </a:rPr>
              <a:t>Phoenix 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924800" y="5494142"/>
            <a:ext cx="2153649" cy="5708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456874"/>
                </a:solidFill>
                <a:latin typeface="Source Sans Pro Bold"/>
              </a:rPr>
              <a:t>Phoenix II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101296" y="6065007"/>
            <a:ext cx="256858" cy="256858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0C6D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010" t="4072" r="1010" b="40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535762" y="6036854"/>
            <a:ext cx="5027758" cy="377572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801835" y="6036854"/>
            <a:ext cx="4978741" cy="373891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28700" y="6021161"/>
            <a:ext cx="5048655" cy="379142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801835" y="1914378"/>
            <a:ext cx="4933113" cy="370465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28700" y="1914377"/>
            <a:ext cx="4972326" cy="373410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2591193" y="1914378"/>
            <a:ext cx="4972327" cy="3734101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515626" y="136376"/>
            <a:ext cx="15256747" cy="1149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800"/>
              </a:lnSpc>
            </a:pPr>
            <a:r>
              <a:rPr lang="en-US" sz="8000" dirty="0">
                <a:solidFill>
                  <a:srgbClr val="456874"/>
                </a:solidFill>
                <a:latin typeface="Source Sans Pro Bold"/>
              </a:rPr>
              <a:t>Recovery &amp; Academic Program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1208004"/>
            <a:ext cx="16569803" cy="670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80"/>
              </a:lnSpc>
            </a:pPr>
            <a:r>
              <a:rPr lang="en-US" sz="4800">
                <a:solidFill>
                  <a:srgbClr val="456874"/>
                </a:solidFill>
                <a:latin typeface="Source Sans Pro"/>
              </a:rPr>
              <a:t>Gaithersburg, MD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010" t="4072" r="1010" b="4072"/>
          <a:stretch>
            <a:fillRect/>
          </a:stretch>
        </p:blipFill>
        <p:spPr>
          <a:xfrm>
            <a:off x="0" y="294135"/>
            <a:ext cx="18288000" cy="10287000"/>
          </a:xfrm>
          <a:prstGeom prst="rect">
            <a:avLst/>
          </a:prstGeom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A532F197-8FDD-88CF-F9BA-F5DAE5481E25}"/>
              </a:ext>
            </a:extLst>
          </p:cNvPr>
          <p:cNvSpPr/>
          <p:nvPr/>
        </p:nvSpPr>
        <p:spPr>
          <a:xfrm>
            <a:off x="12726743" y="1867669"/>
            <a:ext cx="5591280" cy="744752"/>
          </a:xfrm>
          <a:custGeom>
            <a:avLst/>
            <a:gdLst>
              <a:gd name="connsiteX0" fmla="*/ -40 w 5446504"/>
              <a:gd name="connsiteY0" fmla="*/ -8 h 744752"/>
              <a:gd name="connsiteX1" fmla="*/ 5446464 w 5446504"/>
              <a:gd name="connsiteY1" fmla="*/ -8 h 744752"/>
              <a:gd name="connsiteX2" fmla="*/ 5446464 w 5446504"/>
              <a:gd name="connsiteY2" fmla="*/ 744744 h 744752"/>
              <a:gd name="connsiteX3" fmla="*/ -40 w 5446504"/>
              <a:gd name="connsiteY3" fmla="*/ 744744 h 744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6504" h="744752">
                <a:moveTo>
                  <a:pt x="-40" y="-8"/>
                </a:moveTo>
                <a:lnTo>
                  <a:pt x="5446464" y="-8"/>
                </a:lnTo>
                <a:lnTo>
                  <a:pt x="5446464" y="744744"/>
                </a:lnTo>
                <a:lnTo>
                  <a:pt x="-40" y="744744"/>
                </a:lnTo>
                <a:close/>
              </a:path>
            </a:pathLst>
          </a:custGeom>
          <a:solidFill>
            <a:srgbClr val="4F81BD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F5D8F48C-6277-08CF-2BDB-28B868B2CA1E}"/>
              </a:ext>
            </a:extLst>
          </p:cNvPr>
          <p:cNvSpPr/>
          <p:nvPr/>
        </p:nvSpPr>
        <p:spPr>
          <a:xfrm>
            <a:off x="-191203" y="1867669"/>
            <a:ext cx="3069087" cy="744752"/>
          </a:xfrm>
          <a:custGeom>
            <a:avLst/>
            <a:gdLst>
              <a:gd name="connsiteX0" fmla="*/ -40 w 2776057"/>
              <a:gd name="connsiteY0" fmla="*/ -8 h 744752"/>
              <a:gd name="connsiteX1" fmla="*/ 2776017 w 2776057"/>
              <a:gd name="connsiteY1" fmla="*/ -8 h 744752"/>
              <a:gd name="connsiteX2" fmla="*/ 2776017 w 2776057"/>
              <a:gd name="connsiteY2" fmla="*/ 744744 h 744752"/>
              <a:gd name="connsiteX3" fmla="*/ -40 w 2776057"/>
              <a:gd name="connsiteY3" fmla="*/ 744744 h 744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6057" h="744752">
                <a:moveTo>
                  <a:pt x="-40" y="-8"/>
                </a:moveTo>
                <a:lnTo>
                  <a:pt x="2776017" y="-8"/>
                </a:lnTo>
                <a:lnTo>
                  <a:pt x="2776017" y="744744"/>
                </a:lnTo>
                <a:lnTo>
                  <a:pt x="-40" y="744744"/>
                </a:lnTo>
                <a:close/>
              </a:path>
            </a:pathLst>
          </a:custGeom>
          <a:solidFill>
            <a:srgbClr val="4F81BD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highlight>
                <a:srgbClr val="456874"/>
              </a:highlight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F2D9996-413A-B162-1637-0C3758732DA9}"/>
              </a:ext>
            </a:extLst>
          </p:cNvPr>
          <p:cNvSpPr/>
          <p:nvPr/>
        </p:nvSpPr>
        <p:spPr>
          <a:xfrm>
            <a:off x="2877885" y="1867669"/>
            <a:ext cx="3904182" cy="744752"/>
          </a:xfrm>
          <a:custGeom>
            <a:avLst/>
            <a:gdLst>
              <a:gd name="connsiteX0" fmla="*/ -40 w 4981727"/>
              <a:gd name="connsiteY0" fmla="*/ -8 h 744752"/>
              <a:gd name="connsiteX1" fmla="*/ 4981687 w 4981727"/>
              <a:gd name="connsiteY1" fmla="*/ -8 h 744752"/>
              <a:gd name="connsiteX2" fmla="*/ 4981687 w 4981727"/>
              <a:gd name="connsiteY2" fmla="*/ 744744 h 744752"/>
              <a:gd name="connsiteX3" fmla="*/ -40 w 4981727"/>
              <a:gd name="connsiteY3" fmla="*/ 744744 h 744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1727" h="744752">
                <a:moveTo>
                  <a:pt x="-40" y="-8"/>
                </a:moveTo>
                <a:lnTo>
                  <a:pt x="4981687" y="-8"/>
                </a:lnTo>
                <a:lnTo>
                  <a:pt x="4981687" y="744744"/>
                </a:lnTo>
                <a:lnTo>
                  <a:pt x="-40" y="744744"/>
                </a:lnTo>
                <a:close/>
              </a:path>
            </a:pathLst>
          </a:custGeom>
          <a:solidFill>
            <a:srgbClr val="4F81BD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99F0F481-C736-8E97-0E26-AD68B89FE48F}"/>
              </a:ext>
            </a:extLst>
          </p:cNvPr>
          <p:cNvSpPr/>
          <p:nvPr/>
        </p:nvSpPr>
        <p:spPr>
          <a:xfrm>
            <a:off x="6491895" y="1867669"/>
            <a:ext cx="6234848" cy="744752"/>
          </a:xfrm>
          <a:custGeom>
            <a:avLst/>
            <a:gdLst>
              <a:gd name="connsiteX0" fmla="*/ -40 w 4867131"/>
              <a:gd name="connsiteY0" fmla="*/ -8 h 744752"/>
              <a:gd name="connsiteX1" fmla="*/ 4867092 w 4867131"/>
              <a:gd name="connsiteY1" fmla="*/ -8 h 744752"/>
              <a:gd name="connsiteX2" fmla="*/ 4867092 w 4867131"/>
              <a:gd name="connsiteY2" fmla="*/ 744744 h 744752"/>
              <a:gd name="connsiteX3" fmla="*/ -40 w 4867131"/>
              <a:gd name="connsiteY3" fmla="*/ 744744 h 744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7131" h="744752">
                <a:moveTo>
                  <a:pt x="-40" y="-8"/>
                </a:moveTo>
                <a:lnTo>
                  <a:pt x="4867092" y="-8"/>
                </a:lnTo>
                <a:lnTo>
                  <a:pt x="4867092" y="744744"/>
                </a:lnTo>
                <a:lnTo>
                  <a:pt x="-40" y="744744"/>
                </a:lnTo>
                <a:close/>
              </a:path>
            </a:pathLst>
          </a:custGeom>
          <a:solidFill>
            <a:srgbClr val="4F81BD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1D3CCA5-0420-A202-B7E7-C385408C185F}"/>
              </a:ext>
            </a:extLst>
          </p:cNvPr>
          <p:cNvSpPr/>
          <p:nvPr/>
        </p:nvSpPr>
        <p:spPr>
          <a:xfrm>
            <a:off x="-241525" y="2612421"/>
            <a:ext cx="2281223" cy="1734538"/>
          </a:xfrm>
          <a:custGeom>
            <a:avLst/>
            <a:gdLst>
              <a:gd name="connsiteX0" fmla="*/ -40 w 2776057"/>
              <a:gd name="connsiteY0" fmla="*/ -8 h 1734538"/>
              <a:gd name="connsiteX1" fmla="*/ 2776017 w 2776057"/>
              <a:gd name="connsiteY1" fmla="*/ -8 h 1734538"/>
              <a:gd name="connsiteX2" fmla="*/ 2776017 w 2776057"/>
              <a:gd name="connsiteY2" fmla="*/ 1734531 h 1734538"/>
              <a:gd name="connsiteX3" fmla="*/ -40 w 2776057"/>
              <a:gd name="connsiteY3" fmla="*/ 1734531 h 173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6057" h="1734538">
                <a:moveTo>
                  <a:pt x="-40" y="-8"/>
                </a:moveTo>
                <a:lnTo>
                  <a:pt x="2776017" y="-8"/>
                </a:lnTo>
                <a:lnTo>
                  <a:pt x="2776017" y="1734531"/>
                </a:lnTo>
                <a:lnTo>
                  <a:pt x="-40" y="1734531"/>
                </a:lnTo>
                <a:close/>
              </a:path>
            </a:pathLst>
          </a:custGeom>
          <a:solidFill>
            <a:srgbClr val="4F81BD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highlight>
                <a:srgbClr val="456874"/>
              </a:highlight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C1B40B90-BAF2-9063-F5B9-F94F47D19B37}"/>
              </a:ext>
            </a:extLst>
          </p:cNvPr>
          <p:cNvSpPr/>
          <p:nvPr/>
        </p:nvSpPr>
        <p:spPr>
          <a:xfrm>
            <a:off x="2042920" y="2612421"/>
            <a:ext cx="5816692" cy="1734538"/>
          </a:xfrm>
          <a:custGeom>
            <a:avLst/>
            <a:gdLst>
              <a:gd name="connsiteX0" fmla="*/ -40 w 4981727"/>
              <a:gd name="connsiteY0" fmla="*/ -8 h 1734538"/>
              <a:gd name="connsiteX1" fmla="*/ 4981687 w 4981727"/>
              <a:gd name="connsiteY1" fmla="*/ -8 h 1734538"/>
              <a:gd name="connsiteX2" fmla="*/ 4981687 w 4981727"/>
              <a:gd name="connsiteY2" fmla="*/ 1734531 h 1734538"/>
              <a:gd name="connsiteX3" fmla="*/ -40 w 4981727"/>
              <a:gd name="connsiteY3" fmla="*/ 1734531 h 173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1727" h="1734538">
                <a:moveTo>
                  <a:pt x="-40" y="-8"/>
                </a:moveTo>
                <a:lnTo>
                  <a:pt x="4981687" y="-8"/>
                </a:lnTo>
                <a:lnTo>
                  <a:pt x="4981687" y="1734531"/>
                </a:lnTo>
                <a:lnTo>
                  <a:pt x="-40" y="1734531"/>
                </a:lnTo>
                <a:close/>
              </a:path>
            </a:pathLst>
          </a:custGeom>
          <a:solidFill>
            <a:srgbClr val="D0D8E8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92EB11B5-6C02-D806-4656-3E03D71115CB}"/>
              </a:ext>
            </a:extLst>
          </p:cNvPr>
          <p:cNvSpPr/>
          <p:nvPr/>
        </p:nvSpPr>
        <p:spPr>
          <a:xfrm>
            <a:off x="7859611" y="2612421"/>
            <a:ext cx="2247947" cy="1734538"/>
          </a:xfrm>
          <a:custGeom>
            <a:avLst/>
            <a:gdLst>
              <a:gd name="connsiteX0" fmla="*/ -40 w 4867131"/>
              <a:gd name="connsiteY0" fmla="*/ -8 h 1734538"/>
              <a:gd name="connsiteX1" fmla="*/ 4867092 w 4867131"/>
              <a:gd name="connsiteY1" fmla="*/ -8 h 1734538"/>
              <a:gd name="connsiteX2" fmla="*/ 4867092 w 4867131"/>
              <a:gd name="connsiteY2" fmla="*/ 1734531 h 1734538"/>
              <a:gd name="connsiteX3" fmla="*/ -40 w 4867131"/>
              <a:gd name="connsiteY3" fmla="*/ 1734531 h 173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7131" h="1734538">
                <a:moveTo>
                  <a:pt x="-40" y="-8"/>
                </a:moveTo>
                <a:lnTo>
                  <a:pt x="4867092" y="-8"/>
                </a:lnTo>
                <a:lnTo>
                  <a:pt x="4867092" y="1734531"/>
                </a:lnTo>
                <a:lnTo>
                  <a:pt x="-40" y="1734531"/>
                </a:lnTo>
                <a:close/>
              </a:path>
            </a:pathLst>
          </a:custGeom>
          <a:solidFill>
            <a:srgbClr val="D0D8E8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EF692725-0CD4-00B0-A1A5-86585E1CB744}"/>
              </a:ext>
            </a:extLst>
          </p:cNvPr>
          <p:cNvSpPr/>
          <p:nvPr/>
        </p:nvSpPr>
        <p:spPr>
          <a:xfrm>
            <a:off x="9882777" y="2612421"/>
            <a:ext cx="8569177" cy="1734538"/>
          </a:xfrm>
          <a:custGeom>
            <a:avLst/>
            <a:gdLst>
              <a:gd name="connsiteX0" fmla="*/ -40 w 5446504"/>
              <a:gd name="connsiteY0" fmla="*/ -8 h 1734538"/>
              <a:gd name="connsiteX1" fmla="*/ 5446464 w 5446504"/>
              <a:gd name="connsiteY1" fmla="*/ -8 h 1734538"/>
              <a:gd name="connsiteX2" fmla="*/ 5446464 w 5446504"/>
              <a:gd name="connsiteY2" fmla="*/ 1734531 h 1734538"/>
              <a:gd name="connsiteX3" fmla="*/ -40 w 5446504"/>
              <a:gd name="connsiteY3" fmla="*/ 1734531 h 173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6504" h="1734538">
                <a:moveTo>
                  <a:pt x="-40" y="-8"/>
                </a:moveTo>
                <a:lnTo>
                  <a:pt x="5446464" y="-8"/>
                </a:lnTo>
                <a:lnTo>
                  <a:pt x="5446464" y="1734531"/>
                </a:lnTo>
                <a:lnTo>
                  <a:pt x="-40" y="1734531"/>
                </a:lnTo>
                <a:close/>
              </a:path>
            </a:pathLst>
          </a:custGeom>
          <a:solidFill>
            <a:srgbClr val="D0D8E8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7AA63C37-A249-361D-C03E-AD78C536BB07}"/>
              </a:ext>
            </a:extLst>
          </p:cNvPr>
          <p:cNvSpPr/>
          <p:nvPr/>
        </p:nvSpPr>
        <p:spPr>
          <a:xfrm>
            <a:off x="-327005" y="4346960"/>
            <a:ext cx="2366703" cy="633535"/>
          </a:xfrm>
          <a:custGeom>
            <a:avLst/>
            <a:gdLst>
              <a:gd name="connsiteX0" fmla="*/ -40 w 2776057"/>
              <a:gd name="connsiteY0" fmla="*/ -8 h 578183"/>
              <a:gd name="connsiteX1" fmla="*/ 2776017 w 2776057"/>
              <a:gd name="connsiteY1" fmla="*/ -8 h 578183"/>
              <a:gd name="connsiteX2" fmla="*/ 2776017 w 2776057"/>
              <a:gd name="connsiteY2" fmla="*/ 578176 h 578183"/>
              <a:gd name="connsiteX3" fmla="*/ -40 w 2776057"/>
              <a:gd name="connsiteY3" fmla="*/ 578176 h 57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6057" h="578183">
                <a:moveTo>
                  <a:pt x="-40" y="-8"/>
                </a:moveTo>
                <a:lnTo>
                  <a:pt x="2776017" y="-8"/>
                </a:lnTo>
                <a:lnTo>
                  <a:pt x="2776017" y="578176"/>
                </a:lnTo>
                <a:lnTo>
                  <a:pt x="-40" y="578176"/>
                </a:lnTo>
                <a:close/>
              </a:path>
            </a:pathLst>
          </a:custGeom>
          <a:solidFill>
            <a:srgbClr val="4F81BD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D07954FB-FDA8-8F4F-4222-D8860A28571E}"/>
              </a:ext>
            </a:extLst>
          </p:cNvPr>
          <p:cNvSpPr/>
          <p:nvPr/>
        </p:nvSpPr>
        <p:spPr>
          <a:xfrm>
            <a:off x="2045165" y="4346960"/>
            <a:ext cx="5814447" cy="599834"/>
          </a:xfrm>
          <a:custGeom>
            <a:avLst/>
            <a:gdLst>
              <a:gd name="connsiteX0" fmla="*/ -40 w 4981727"/>
              <a:gd name="connsiteY0" fmla="*/ -8 h 578183"/>
              <a:gd name="connsiteX1" fmla="*/ 4981687 w 4981727"/>
              <a:gd name="connsiteY1" fmla="*/ -8 h 578183"/>
              <a:gd name="connsiteX2" fmla="*/ 4981687 w 4981727"/>
              <a:gd name="connsiteY2" fmla="*/ 578176 h 578183"/>
              <a:gd name="connsiteX3" fmla="*/ -40 w 4981727"/>
              <a:gd name="connsiteY3" fmla="*/ 578176 h 57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1727" h="578183">
                <a:moveTo>
                  <a:pt x="-40" y="-8"/>
                </a:moveTo>
                <a:lnTo>
                  <a:pt x="4981687" y="-8"/>
                </a:lnTo>
                <a:lnTo>
                  <a:pt x="4981687" y="578176"/>
                </a:lnTo>
                <a:lnTo>
                  <a:pt x="-40" y="578176"/>
                </a:lnTo>
                <a:close/>
              </a:path>
            </a:pathLst>
          </a:custGeom>
          <a:solidFill>
            <a:srgbClr val="E9EDF4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2DF1F24E-53AB-2629-A516-B70D5A3DFDCB}"/>
              </a:ext>
            </a:extLst>
          </p:cNvPr>
          <p:cNvSpPr/>
          <p:nvPr/>
        </p:nvSpPr>
        <p:spPr>
          <a:xfrm>
            <a:off x="7859611" y="4346960"/>
            <a:ext cx="2562803" cy="633535"/>
          </a:xfrm>
          <a:custGeom>
            <a:avLst/>
            <a:gdLst>
              <a:gd name="connsiteX0" fmla="*/ -40 w 4867131"/>
              <a:gd name="connsiteY0" fmla="*/ -8 h 578183"/>
              <a:gd name="connsiteX1" fmla="*/ 4867092 w 4867131"/>
              <a:gd name="connsiteY1" fmla="*/ -8 h 578183"/>
              <a:gd name="connsiteX2" fmla="*/ 4867092 w 4867131"/>
              <a:gd name="connsiteY2" fmla="*/ 578176 h 578183"/>
              <a:gd name="connsiteX3" fmla="*/ -40 w 4867131"/>
              <a:gd name="connsiteY3" fmla="*/ 578176 h 57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7131" h="578183">
                <a:moveTo>
                  <a:pt x="-40" y="-8"/>
                </a:moveTo>
                <a:lnTo>
                  <a:pt x="4867092" y="-8"/>
                </a:lnTo>
                <a:lnTo>
                  <a:pt x="4867092" y="578176"/>
                </a:lnTo>
                <a:lnTo>
                  <a:pt x="-40" y="578176"/>
                </a:lnTo>
                <a:close/>
              </a:path>
            </a:pathLst>
          </a:custGeom>
          <a:solidFill>
            <a:srgbClr val="E9EDF4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9E1FE44A-3792-CB09-B62D-F3889D413553}"/>
              </a:ext>
            </a:extLst>
          </p:cNvPr>
          <p:cNvSpPr/>
          <p:nvPr/>
        </p:nvSpPr>
        <p:spPr>
          <a:xfrm>
            <a:off x="10198691" y="4378378"/>
            <a:ext cx="8249340" cy="578183"/>
          </a:xfrm>
          <a:custGeom>
            <a:avLst/>
            <a:gdLst>
              <a:gd name="connsiteX0" fmla="*/ -40 w 5446504"/>
              <a:gd name="connsiteY0" fmla="*/ -8 h 578183"/>
              <a:gd name="connsiteX1" fmla="*/ 5446464 w 5446504"/>
              <a:gd name="connsiteY1" fmla="*/ -8 h 578183"/>
              <a:gd name="connsiteX2" fmla="*/ 5446464 w 5446504"/>
              <a:gd name="connsiteY2" fmla="*/ 578176 h 578183"/>
              <a:gd name="connsiteX3" fmla="*/ -40 w 5446504"/>
              <a:gd name="connsiteY3" fmla="*/ 578176 h 57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6504" h="578183">
                <a:moveTo>
                  <a:pt x="-40" y="-8"/>
                </a:moveTo>
                <a:lnTo>
                  <a:pt x="5446464" y="-8"/>
                </a:lnTo>
                <a:lnTo>
                  <a:pt x="5446464" y="578176"/>
                </a:lnTo>
                <a:lnTo>
                  <a:pt x="-40" y="578176"/>
                </a:lnTo>
                <a:close/>
              </a:path>
            </a:pathLst>
          </a:custGeom>
          <a:solidFill>
            <a:srgbClr val="E9EDF4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C8A6DE3B-A1AC-3C81-4254-0AE9A367B6EC}"/>
              </a:ext>
            </a:extLst>
          </p:cNvPr>
          <p:cNvSpPr/>
          <p:nvPr/>
        </p:nvSpPr>
        <p:spPr>
          <a:xfrm>
            <a:off x="-183617" y="4925144"/>
            <a:ext cx="2391977" cy="1768149"/>
          </a:xfrm>
          <a:custGeom>
            <a:avLst/>
            <a:gdLst>
              <a:gd name="connsiteX0" fmla="*/ -40 w 2776057"/>
              <a:gd name="connsiteY0" fmla="*/ -8 h 1768149"/>
              <a:gd name="connsiteX1" fmla="*/ 2776017 w 2776057"/>
              <a:gd name="connsiteY1" fmla="*/ -8 h 1768149"/>
              <a:gd name="connsiteX2" fmla="*/ 2776017 w 2776057"/>
              <a:gd name="connsiteY2" fmla="*/ 1768141 h 1768149"/>
              <a:gd name="connsiteX3" fmla="*/ -40 w 2776057"/>
              <a:gd name="connsiteY3" fmla="*/ 1768141 h 1768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6057" h="1768149">
                <a:moveTo>
                  <a:pt x="-40" y="-8"/>
                </a:moveTo>
                <a:lnTo>
                  <a:pt x="2776017" y="-8"/>
                </a:lnTo>
                <a:lnTo>
                  <a:pt x="2776017" y="1768141"/>
                </a:lnTo>
                <a:lnTo>
                  <a:pt x="-40" y="1768141"/>
                </a:lnTo>
                <a:close/>
              </a:path>
            </a:pathLst>
          </a:custGeom>
          <a:solidFill>
            <a:srgbClr val="4F81BD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30A08649-7E52-3F51-ABC6-3975B22DA8F6}"/>
              </a:ext>
            </a:extLst>
          </p:cNvPr>
          <p:cNvSpPr/>
          <p:nvPr/>
        </p:nvSpPr>
        <p:spPr>
          <a:xfrm>
            <a:off x="2045164" y="4925144"/>
            <a:ext cx="4734838" cy="1768149"/>
          </a:xfrm>
          <a:custGeom>
            <a:avLst/>
            <a:gdLst>
              <a:gd name="connsiteX0" fmla="*/ -40 w 4981727"/>
              <a:gd name="connsiteY0" fmla="*/ -8 h 1768149"/>
              <a:gd name="connsiteX1" fmla="*/ 4981687 w 4981727"/>
              <a:gd name="connsiteY1" fmla="*/ -8 h 1768149"/>
              <a:gd name="connsiteX2" fmla="*/ 4981687 w 4981727"/>
              <a:gd name="connsiteY2" fmla="*/ 1768141 h 1768149"/>
              <a:gd name="connsiteX3" fmla="*/ -40 w 4981727"/>
              <a:gd name="connsiteY3" fmla="*/ 1768141 h 1768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1727" h="1768149">
                <a:moveTo>
                  <a:pt x="-40" y="-8"/>
                </a:moveTo>
                <a:lnTo>
                  <a:pt x="4981687" y="-8"/>
                </a:lnTo>
                <a:lnTo>
                  <a:pt x="4981687" y="1768141"/>
                </a:lnTo>
                <a:lnTo>
                  <a:pt x="-40" y="1768141"/>
                </a:lnTo>
                <a:close/>
              </a:path>
            </a:pathLst>
          </a:custGeom>
          <a:solidFill>
            <a:srgbClr val="D0D8E8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C5459459-FC6E-E4DD-580D-C5B4CB7376A8}"/>
              </a:ext>
            </a:extLst>
          </p:cNvPr>
          <p:cNvSpPr/>
          <p:nvPr/>
        </p:nvSpPr>
        <p:spPr>
          <a:xfrm>
            <a:off x="6663599" y="4925144"/>
            <a:ext cx="3437496" cy="1768149"/>
          </a:xfrm>
          <a:custGeom>
            <a:avLst/>
            <a:gdLst>
              <a:gd name="connsiteX0" fmla="*/ -40 w 4867131"/>
              <a:gd name="connsiteY0" fmla="*/ -8 h 1768149"/>
              <a:gd name="connsiteX1" fmla="*/ 4867092 w 4867131"/>
              <a:gd name="connsiteY1" fmla="*/ -8 h 1768149"/>
              <a:gd name="connsiteX2" fmla="*/ 4867092 w 4867131"/>
              <a:gd name="connsiteY2" fmla="*/ 1768141 h 1768149"/>
              <a:gd name="connsiteX3" fmla="*/ -40 w 4867131"/>
              <a:gd name="connsiteY3" fmla="*/ 1768141 h 1768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7131" h="1768149">
                <a:moveTo>
                  <a:pt x="-40" y="-8"/>
                </a:moveTo>
                <a:lnTo>
                  <a:pt x="4867092" y="-8"/>
                </a:lnTo>
                <a:lnTo>
                  <a:pt x="4867092" y="1768141"/>
                </a:lnTo>
                <a:lnTo>
                  <a:pt x="-40" y="1768141"/>
                </a:lnTo>
                <a:close/>
              </a:path>
            </a:pathLst>
          </a:custGeom>
          <a:solidFill>
            <a:srgbClr val="D0D8E8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627793E3-AD6A-FAFD-8551-23456711F4B7}"/>
              </a:ext>
            </a:extLst>
          </p:cNvPr>
          <p:cNvSpPr/>
          <p:nvPr/>
        </p:nvSpPr>
        <p:spPr>
          <a:xfrm>
            <a:off x="9821617" y="4925144"/>
            <a:ext cx="8568210" cy="1768149"/>
          </a:xfrm>
          <a:custGeom>
            <a:avLst/>
            <a:gdLst>
              <a:gd name="connsiteX0" fmla="*/ -40 w 5446504"/>
              <a:gd name="connsiteY0" fmla="*/ -8 h 1768149"/>
              <a:gd name="connsiteX1" fmla="*/ 5446464 w 5446504"/>
              <a:gd name="connsiteY1" fmla="*/ -8 h 1768149"/>
              <a:gd name="connsiteX2" fmla="*/ 5446464 w 5446504"/>
              <a:gd name="connsiteY2" fmla="*/ 1768141 h 1768149"/>
              <a:gd name="connsiteX3" fmla="*/ -40 w 5446504"/>
              <a:gd name="connsiteY3" fmla="*/ 1768141 h 1768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6504" h="1768149">
                <a:moveTo>
                  <a:pt x="-40" y="-8"/>
                </a:moveTo>
                <a:lnTo>
                  <a:pt x="5446464" y="-8"/>
                </a:lnTo>
                <a:lnTo>
                  <a:pt x="5446464" y="1768141"/>
                </a:lnTo>
                <a:lnTo>
                  <a:pt x="-40" y="1768141"/>
                </a:lnTo>
                <a:close/>
              </a:path>
            </a:pathLst>
          </a:custGeom>
          <a:solidFill>
            <a:srgbClr val="D0D8E8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5D091E03-F945-4ABE-A12C-F48D606F0AD0}"/>
              </a:ext>
            </a:extLst>
          </p:cNvPr>
          <p:cNvSpPr/>
          <p:nvPr/>
        </p:nvSpPr>
        <p:spPr>
          <a:xfrm>
            <a:off x="-265124" y="6693293"/>
            <a:ext cx="2357814" cy="1877629"/>
          </a:xfrm>
          <a:custGeom>
            <a:avLst/>
            <a:gdLst>
              <a:gd name="connsiteX0" fmla="*/ -40 w 2776057"/>
              <a:gd name="connsiteY0" fmla="*/ -8 h 1117125"/>
              <a:gd name="connsiteX1" fmla="*/ 2776017 w 2776057"/>
              <a:gd name="connsiteY1" fmla="*/ -8 h 1117125"/>
              <a:gd name="connsiteX2" fmla="*/ 2776017 w 2776057"/>
              <a:gd name="connsiteY2" fmla="*/ 1117118 h 1117125"/>
              <a:gd name="connsiteX3" fmla="*/ -40 w 2776057"/>
              <a:gd name="connsiteY3" fmla="*/ 1117118 h 111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6057" h="1117125">
                <a:moveTo>
                  <a:pt x="-40" y="-8"/>
                </a:moveTo>
                <a:lnTo>
                  <a:pt x="2776017" y="-8"/>
                </a:lnTo>
                <a:lnTo>
                  <a:pt x="2776017" y="1117118"/>
                </a:lnTo>
                <a:lnTo>
                  <a:pt x="-40" y="1117118"/>
                </a:lnTo>
                <a:close/>
              </a:path>
            </a:pathLst>
          </a:custGeom>
          <a:solidFill>
            <a:srgbClr val="4F81BD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551DED7A-0C79-A4C6-8365-347025857D55}"/>
              </a:ext>
            </a:extLst>
          </p:cNvPr>
          <p:cNvSpPr/>
          <p:nvPr/>
        </p:nvSpPr>
        <p:spPr>
          <a:xfrm>
            <a:off x="2039698" y="6693293"/>
            <a:ext cx="5819913" cy="1880129"/>
          </a:xfrm>
          <a:custGeom>
            <a:avLst/>
            <a:gdLst>
              <a:gd name="connsiteX0" fmla="*/ -40 w 4981727"/>
              <a:gd name="connsiteY0" fmla="*/ -8 h 1117125"/>
              <a:gd name="connsiteX1" fmla="*/ 4981687 w 4981727"/>
              <a:gd name="connsiteY1" fmla="*/ -8 h 1117125"/>
              <a:gd name="connsiteX2" fmla="*/ 4981687 w 4981727"/>
              <a:gd name="connsiteY2" fmla="*/ 1117118 h 1117125"/>
              <a:gd name="connsiteX3" fmla="*/ -40 w 4981727"/>
              <a:gd name="connsiteY3" fmla="*/ 1117118 h 111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1727" h="1117125">
                <a:moveTo>
                  <a:pt x="-40" y="-8"/>
                </a:moveTo>
                <a:lnTo>
                  <a:pt x="4981687" y="-8"/>
                </a:lnTo>
                <a:lnTo>
                  <a:pt x="4981687" y="1117118"/>
                </a:lnTo>
                <a:lnTo>
                  <a:pt x="-40" y="1117118"/>
                </a:lnTo>
                <a:close/>
              </a:path>
            </a:pathLst>
          </a:custGeom>
          <a:solidFill>
            <a:srgbClr val="E9EDF4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E20D61E-D9D8-2691-F618-90181B676C0C}"/>
              </a:ext>
            </a:extLst>
          </p:cNvPr>
          <p:cNvSpPr/>
          <p:nvPr/>
        </p:nvSpPr>
        <p:spPr>
          <a:xfrm>
            <a:off x="7859611" y="6693293"/>
            <a:ext cx="2213675" cy="1880129"/>
          </a:xfrm>
          <a:custGeom>
            <a:avLst/>
            <a:gdLst>
              <a:gd name="connsiteX0" fmla="*/ -40 w 4867131"/>
              <a:gd name="connsiteY0" fmla="*/ -8 h 1117125"/>
              <a:gd name="connsiteX1" fmla="*/ 4867092 w 4867131"/>
              <a:gd name="connsiteY1" fmla="*/ -8 h 1117125"/>
              <a:gd name="connsiteX2" fmla="*/ 4867092 w 4867131"/>
              <a:gd name="connsiteY2" fmla="*/ 1117118 h 1117125"/>
              <a:gd name="connsiteX3" fmla="*/ -40 w 4867131"/>
              <a:gd name="connsiteY3" fmla="*/ 1117118 h 111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7131" h="1117125">
                <a:moveTo>
                  <a:pt x="-40" y="-8"/>
                </a:moveTo>
                <a:lnTo>
                  <a:pt x="4867092" y="-8"/>
                </a:lnTo>
                <a:lnTo>
                  <a:pt x="4867092" y="1117118"/>
                </a:lnTo>
                <a:lnTo>
                  <a:pt x="-40" y="1117118"/>
                </a:lnTo>
                <a:close/>
              </a:path>
            </a:pathLst>
          </a:custGeom>
          <a:solidFill>
            <a:srgbClr val="E9EDF4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F640D1C-E84C-040C-9C93-379C3465961F}"/>
              </a:ext>
            </a:extLst>
          </p:cNvPr>
          <p:cNvSpPr/>
          <p:nvPr/>
        </p:nvSpPr>
        <p:spPr>
          <a:xfrm>
            <a:off x="9783926" y="6693293"/>
            <a:ext cx="8810674" cy="1910826"/>
          </a:xfrm>
          <a:custGeom>
            <a:avLst/>
            <a:gdLst>
              <a:gd name="connsiteX0" fmla="*/ -40 w 5446504"/>
              <a:gd name="connsiteY0" fmla="*/ -8 h 1117125"/>
              <a:gd name="connsiteX1" fmla="*/ 5446464 w 5446504"/>
              <a:gd name="connsiteY1" fmla="*/ -8 h 1117125"/>
              <a:gd name="connsiteX2" fmla="*/ 5446464 w 5446504"/>
              <a:gd name="connsiteY2" fmla="*/ 1117118 h 1117125"/>
              <a:gd name="connsiteX3" fmla="*/ -40 w 5446504"/>
              <a:gd name="connsiteY3" fmla="*/ 1117118 h 111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6504" h="1117125">
                <a:moveTo>
                  <a:pt x="-40" y="-8"/>
                </a:moveTo>
                <a:lnTo>
                  <a:pt x="5446464" y="-8"/>
                </a:lnTo>
                <a:lnTo>
                  <a:pt x="5446464" y="1117118"/>
                </a:lnTo>
                <a:lnTo>
                  <a:pt x="-40" y="1117118"/>
                </a:lnTo>
                <a:close/>
              </a:path>
            </a:pathLst>
          </a:custGeom>
          <a:solidFill>
            <a:srgbClr val="E9EDF4"/>
          </a:solidFill>
          <a:ln w="6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43CA13BA-B3FA-5113-3D37-6FE814F54EA8}"/>
              </a:ext>
            </a:extLst>
          </p:cNvPr>
          <p:cNvSpPr/>
          <p:nvPr/>
        </p:nvSpPr>
        <p:spPr>
          <a:xfrm>
            <a:off x="2057400" y="151122"/>
            <a:ext cx="45719" cy="10098661"/>
          </a:xfrm>
          <a:custGeom>
            <a:avLst/>
            <a:gdLst>
              <a:gd name="connsiteX0" fmla="*/ -40 w 6463"/>
              <a:gd name="connsiteY0" fmla="*/ -8 h 10002934"/>
              <a:gd name="connsiteX1" fmla="*/ -40 w 6463"/>
              <a:gd name="connsiteY1" fmla="*/ 10002926 h 1000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63" h="10002934">
                <a:moveTo>
                  <a:pt x="-40" y="-8"/>
                </a:moveTo>
                <a:lnTo>
                  <a:pt x="-40" y="10002926"/>
                </a:lnTo>
              </a:path>
            </a:pathLst>
          </a:custGeom>
          <a:noFill/>
          <a:ln w="12924" cap="flat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3801EB8A-7416-0EDA-87FE-0B99CB5C0BE3}"/>
              </a:ext>
            </a:extLst>
          </p:cNvPr>
          <p:cNvSpPr/>
          <p:nvPr/>
        </p:nvSpPr>
        <p:spPr>
          <a:xfrm>
            <a:off x="4572000" y="190500"/>
            <a:ext cx="6463" cy="10002934"/>
          </a:xfrm>
          <a:custGeom>
            <a:avLst/>
            <a:gdLst>
              <a:gd name="connsiteX0" fmla="*/ -40 w 6463"/>
              <a:gd name="connsiteY0" fmla="*/ -8 h 10002934"/>
              <a:gd name="connsiteX1" fmla="*/ -40 w 6463"/>
              <a:gd name="connsiteY1" fmla="*/ 10002926 h 1000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63" h="10002934">
                <a:moveTo>
                  <a:pt x="-40" y="-8"/>
                </a:moveTo>
                <a:lnTo>
                  <a:pt x="-40" y="10002926"/>
                </a:lnTo>
              </a:path>
            </a:pathLst>
          </a:custGeom>
          <a:noFill/>
          <a:ln w="12924" cap="flat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C38B7725-3D70-3A94-2FD8-8461947A4CAC}"/>
              </a:ext>
            </a:extLst>
          </p:cNvPr>
          <p:cNvSpPr/>
          <p:nvPr/>
        </p:nvSpPr>
        <p:spPr>
          <a:xfrm>
            <a:off x="7086600" y="190500"/>
            <a:ext cx="6463" cy="10002934"/>
          </a:xfrm>
          <a:custGeom>
            <a:avLst/>
            <a:gdLst>
              <a:gd name="connsiteX0" fmla="*/ -40 w 6463"/>
              <a:gd name="connsiteY0" fmla="*/ -8 h 10002934"/>
              <a:gd name="connsiteX1" fmla="*/ -40 w 6463"/>
              <a:gd name="connsiteY1" fmla="*/ 10002926 h 1000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63" h="10002934">
                <a:moveTo>
                  <a:pt x="-40" y="-8"/>
                </a:moveTo>
                <a:lnTo>
                  <a:pt x="-40" y="10002926"/>
                </a:lnTo>
              </a:path>
            </a:pathLst>
          </a:custGeom>
          <a:noFill/>
          <a:ln w="12924" cap="flat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A8023E7B-5D10-5D4B-9415-401403BD1994}"/>
              </a:ext>
            </a:extLst>
          </p:cNvPr>
          <p:cNvSpPr/>
          <p:nvPr/>
        </p:nvSpPr>
        <p:spPr>
          <a:xfrm>
            <a:off x="-308343" y="2635918"/>
            <a:ext cx="18842101" cy="45719"/>
          </a:xfrm>
          <a:custGeom>
            <a:avLst/>
            <a:gdLst>
              <a:gd name="connsiteX0" fmla="*/ -40 w 18084346"/>
              <a:gd name="connsiteY0" fmla="*/ -8 h 6464"/>
              <a:gd name="connsiteX1" fmla="*/ 18084306 w 18084346"/>
              <a:gd name="connsiteY1" fmla="*/ -8 h 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84346" h="6464">
                <a:moveTo>
                  <a:pt x="-40" y="-8"/>
                </a:moveTo>
                <a:lnTo>
                  <a:pt x="18084306" y="-8"/>
                </a:lnTo>
              </a:path>
            </a:pathLst>
          </a:custGeom>
          <a:noFill/>
          <a:ln w="38773" cap="flat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F63DE2FE-3F85-2609-3522-119A8ED277FD}"/>
              </a:ext>
            </a:extLst>
          </p:cNvPr>
          <p:cNvSpPr/>
          <p:nvPr/>
        </p:nvSpPr>
        <p:spPr>
          <a:xfrm>
            <a:off x="-341073" y="4348525"/>
            <a:ext cx="18842101" cy="45719"/>
          </a:xfrm>
          <a:custGeom>
            <a:avLst/>
            <a:gdLst>
              <a:gd name="connsiteX0" fmla="*/ -40 w 18084346"/>
              <a:gd name="connsiteY0" fmla="*/ -8 h 6464"/>
              <a:gd name="connsiteX1" fmla="*/ 18084306 w 18084346"/>
              <a:gd name="connsiteY1" fmla="*/ -8 h 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84346" h="6464">
                <a:moveTo>
                  <a:pt x="-40" y="-8"/>
                </a:moveTo>
                <a:lnTo>
                  <a:pt x="18084306" y="-8"/>
                </a:lnTo>
              </a:path>
            </a:pathLst>
          </a:custGeom>
          <a:noFill/>
          <a:ln w="12924" cap="flat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4A872DFF-19D2-83EE-C9FF-FE6A9322AE36}"/>
              </a:ext>
            </a:extLst>
          </p:cNvPr>
          <p:cNvSpPr/>
          <p:nvPr/>
        </p:nvSpPr>
        <p:spPr>
          <a:xfrm>
            <a:off x="-341073" y="4929573"/>
            <a:ext cx="18842101" cy="72069"/>
          </a:xfrm>
          <a:custGeom>
            <a:avLst/>
            <a:gdLst>
              <a:gd name="connsiteX0" fmla="*/ -40 w 18084346"/>
              <a:gd name="connsiteY0" fmla="*/ -8 h 6464"/>
              <a:gd name="connsiteX1" fmla="*/ 18084306 w 18084346"/>
              <a:gd name="connsiteY1" fmla="*/ -8 h 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84346" h="6464">
                <a:moveTo>
                  <a:pt x="-40" y="-8"/>
                </a:moveTo>
                <a:lnTo>
                  <a:pt x="18084306" y="-8"/>
                </a:lnTo>
              </a:path>
            </a:pathLst>
          </a:custGeom>
          <a:noFill/>
          <a:ln w="12924" cap="flat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8322F955-077B-1EDF-5D09-8F41AE6A2519}"/>
              </a:ext>
            </a:extLst>
          </p:cNvPr>
          <p:cNvSpPr/>
          <p:nvPr/>
        </p:nvSpPr>
        <p:spPr>
          <a:xfrm>
            <a:off x="-306598" y="6698618"/>
            <a:ext cx="18933082" cy="45719"/>
          </a:xfrm>
          <a:custGeom>
            <a:avLst/>
            <a:gdLst>
              <a:gd name="connsiteX0" fmla="*/ -40 w 18084346"/>
              <a:gd name="connsiteY0" fmla="*/ -8 h 6464"/>
              <a:gd name="connsiteX1" fmla="*/ 18084306 w 18084346"/>
              <a:gd name="connsiteY1" fmla="*/ -8 h 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84346" h="6464">
                <a:moveTo>
                  <a:pt x="-40" y="-8"/>
                </a:moveTo>
                <a:lnTo>
                  <a:pt x="18084306" y="-8"/>
                </a:lnTo>
              </a:path>
            </a:pathLst>
          </a:custGeom>
          <a:noFill/>
          <a:ln w="12924" cap="flat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7F0B24E5-3560-8D04-0E39-E910BDD0B652}"/>
              </a:ext>
            </a:extLst>
          </p:cNvPr>
          <p:cNvSpPr/>
          <p:nvPr/>
        </p:nvSpPr>
        <p:spPr>
          <a:xfrm flipV="1">
            <a:off x="-338484" y="8530658"/>
            <a:ext cx="18933083" cy="49705"/>
          </a:xfrm>
          <a:custGeom>
            <a:avLst/>
            <a:gdLst>
              <a:gd name="connsiteX0" fmla="*/ -40 w 18084346"/>
              <a:gd name="connsiteY0" fmla="*/ -8 h 6464"/>
              <a:gd name="connsiteX1" fmla="*/ 18084306 w 18084346"/>
              <a:gd name="connsiteY1" fmla="*/ -8 h 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84346" h="6464">
                <a:moveTo>
                  <a:pt x="-40" y="-8"/>
                </a:moveTo>
                <a:lnTo>
                  <a:pt x="18084306" y="-8"/>
                </a:lnTo>
              </a:path>
            </a:pathLst>
          </a:custGeom>
          <a:noFill/>
          <a:ln w="12924" cap="flat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5303ADA6-4653-F8DD-E2FB-2F579EDD2377}"/>
              </a:ext>
            </a:extLst>
          </p:cNvPr>
          <p:cNvSpPr/>
          <p:nvPr/>
        </p:nvSpPr>
        <p:spPr>
          <a:xfrm>
            <a:off x="-306599" y="8587724"/>
            <a:ext cx="18901198" cy="60976"/>
          </a:xfrm>
          <a:custGeom>
            <a:avLst/>
            <a:gdLst>
              <a:gd name="connsiteX0" fmla="*/ -40 w 18084346"/>
              <a:gd name="connsiteY0" fmla="*/ -8 h 6464"/>
              <a:gd name="connsiteX1" fmla="*/ 18084306 w 18084346"/>
              <a:gd name="connsiteY1" fmla="*/ -8 h 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84346" h="6464">
                <a:moveTo>
                  <a:pt x="-40" y="-8"/>
                </a:moveTo>
                <a:lnTo>
                  <a:pt x="18084306" y="-8"/>
                </a:lnTo>
              </a:path>
            </a:pathLst>
          </a:custGeom>
          <a:noFill/>
          <a:ln w="12924" cap="flat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D0F9BAB2-EA2E-E8AD-284F-352044CCAFA9}"/>
              </a:ext>
            </a:extLst>
          </p:cNvPr>
          <p:cNvSpPr/>
          <p:nvPr/>
        </p:nvSpPr>
        <p:spPr>
          <a:xfrm>
            <a:off x="95363" y="9595259"/>
            <a:ext cx="18084346" cy="6464"/>
          </a:xfrm>
          <a:custGeom>
            <a:avLst/>
            <a:gdLst>
              <a:gd name="connsiteX0" fmla="*/ -40 w 18084346"/>
              <a:gd name="connsiteY0" fmla="*/ -8 h 6464"/>
              <a:gd name="connsiteX1" fmla="*/ 18084306 w 18084346"/>
              <a:gd name="connsiteY1" fmla="*/ -8 h 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84346" h="6464">
                <a:moveTo>
                  <a:pt x="-40" y="-8"/>
                </a:moveTo>
                <a:lnTo>
                  <a:pt x="18084306" y="-8"/>
                </a:lnTo>
              </a:path>
            </a:pathLst>
          </a:custGeom>
          <a:noFill/>
          <a:ln w="12924" cap="flat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65FBF4F9-85D0-E848-93FF-DA2C615D44E3}"/>
              </a:ext>
            </a:extLst>
          </p:cNvPr>
          <p:cNvSpPr/>
          <p:nvPr/>
        </p:nvSpPr>
        <p:spPr>
          <a:xfrm>
            <a:off x="95364" y="1867669"/>
            <a:ext cx="18084346" cy="6464"/>
          </a:xfrm>
          <a:custGeom>
            <a:avLst/>
            <a:gdLst>
              <a:gd name="connsiteX0" fmla="*/ -40 w 18084346"/>
              <a:gd name="connsiteY0" fmla="*/ -8 h 6464"/>
              <a:gd name="connsiteX1" fmla="*/ 18084306 w 18084346"/>
              <a:gd name="connsiteY1" fmla="*/ -8 h 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84346" h="6464">
                <a:moveTo>
                  <a:pt x="-40" y="-8"/>
                </a:moveTo>
                <a:lnTo>
                  <a:pt x="18084306" y="-8"/>
                </a:lnTo>
              </a:path>
            </a:pathLst>
          </a:custGeom>
          <a:noFill/>
          <a:ln w="12924" cap="flat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9CCCB18E-3DDF-79CE-E805-16F6D7BB8094}"/>
              </a:ext>
            </a:extLst>
          </p:cNvPr>
          <p:cNvSpPr/>
          <p:nvPr/>
        </p:nvSpPr>
        <p:spPr>
          <a:xfrm>
            <a:off x="95363" y="10173411"/>
            <a:ext cx="18084346" cy="6464"/>
          </a:xfrm>
          <a:custGeom>
            <a:avLst/>
            <a:gdLst>
              <a:gd name="connsiteX0" fmla="*/ -40 w 18084346"/>
              <a:gd name="connsiteY0" fmla="*/ -8 h 6464"/>
              <a:gd name="connsiteX1" fmla="*/ 18084306 w 18084346"/>
              <a:gd name="connsiteY1" fmla="*/ -8 h 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84346" h="6464">
                <a:moveTo>
                  <a:pt x="-40" y="-8"/>
                </a:moveTo>
                <a:lnTo>
                  <a:pt x="18084306" y="-8"/>
                </a:lnTo>
              </a:path>
            </a:pathLst>
          </a:custGeom>
          <a:noFill/>
          <a:ln w="12924" cap="flat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F8A502A-4B3A-C456-A505-AB36B59FF6DC}"/>
              </a:ext>
            </a:extLst>
          </p:cNvPr>
          <p:cNvSpPr txBox="1"/>
          <p:nvPr/>
        </p:nvSpPr>
        <p:spPr>
          <a:xfrm>
            <a:off x="7162801" y="1849391"/>
            <a:ext cx="31486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spc="0" baseline="0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Recovery &amp; Academic </a:t>
            </a:r>
          </a:p>
          <a:p>
            <a:pPr algn="ctr"/>
            <a:r>
              <a:rPr lang="en-US" sz="2400" b="1" spc="0" baseline="0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Program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99A6FC5-280E-148E-2389-2CDB347DB675}"/>
              </a:ext>
            </a:extLst>
          </p:cNvPr>
          <p:cNvSpPr txBox="1"/>
          <p:nvPr/>
        </p:nvSpPr>
        <p:spPr>
          <a:xfrm>
            <a:off x="4845812" y="1846626"/>
            <a:ext cx="19223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0" baseline="0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The Phoenix </a:t>
            </a:r>
          </a:p>
          <a:p>
            <a:pPr algn="ctr"/>
            <a:r>
              <a:rPr lang="en-US" sz="2400" b="1" spc="0" baseline="0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School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E4585E4-1EEA-CD33-153F-54F49204B6EE}"/>
              </a:ext>
            </a:extLst>
          </p:cNvPr>
          <p:cNvSpPr txBox="1"/>
          <p:nvPr/>
        </p:nvSpPr>
        <p:spPr>
          <a:xfrm>
            <a:off x="2024559" y="1821311"/>
            <a:ext cx="2680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spc="0" baseline="0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Phoenix Recovery </a:t>
            </a:r>
          </a:p>
          <a:p>
            <a:pPr algn="ctr"/>
            <a:r>
              <a:rPr lang="en-US" sz="2400" b="1" spc="0" baseline="0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Academy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8E98BDB-F3BB-8E16-80E9-EA3D40216499}"/>
              </a:ext>
            </a:extLst>
          </p:cNvPr>
          <p:cNvSpPr txBox="1"/>
          <p:nvPr/>
        </p:nvSpPr>
        <p:spPr>
          <a:xfrm>
            <a:off x="8440" y="1835385"/>
            <a:ext cx="1975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0" baseline="0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Program</a:t>
            </a:r>
          </a:p>
          <a:p>
            <a:pPr algn="ctr"/>
            <a:r>
              <a:rPr lang="en-US" sz="2400" b="1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Components</a:t>
            </a:r>
            <a:r>
              <a:rPr lang="en-US" sz="2400" b="1" spc="0" baseline="0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08D254E-1846-B151-D16F-3A2CA203E93F}"/>
              </a:ext>
            </a:extLst>
          </p:cNvPr>
          <p:cNvSpPr txBox="1"/>
          <p:nvPr/>
        </p:nvSpPr>
        <p:spPr>
          <a:xfrm>
            <a:off x="60693" y="3297488"/>
            <a:ext cx="1582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i="1" spc="0" baseline="0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Academics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D40FA1A-CB3B-9B76-2E69-854F4A41A169}"/>
              </a:ext>
            </a:extLst>
          </p:cNvPr>
          <p:cNvSpPr txBox="1"/>
          <p:nvPr/>
        </p:nvSpPr>
        <p:spPr>
          <a:xfrm>
            <a:off x="7150122" y="4345036"/>
            <a:ext cx="336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9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320C301-C021-8F3D-71FC-9A4D4E089EE3}"/>
              </a:ext>
            </a:extLst>
          </p:cNvPr>
          <p:cNvSpPr txBox="1"/>
          <p:nvPr/>
        </p:nvSpPr>
        <p:spPr>
          <a:xfrm>
            <a:off x="4578464" y="4384898"/>
            <a:ext cx="1556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25-35/year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17C8F11-109C-594E-AD3D-FB4D017C23C2}"/>
              </a:ext>
            </a:extLst>
          </p:cNvPr>
          <p:cNvSpPr txBox="1"/>
          <p:nvPr/>
        </p:nvSpPr>
        <p:spPr>
          <a:xfrm>
            <a:off x="2057401" y="4313163"/>
            <a:ext cx="336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5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49B125D-26CC-BAEF-128E-9BF7E9CBE2C6}"/>
              </a:ext>
            </a:extLst>
          </p:cNvPr>
          <p:cNvSpPr txBox="1"/>
          <p:nvPr/>
        </p:nvSpPr>
        <p:spPr>
          <a:xfrm>
            <a:off x="35578" y="4429248"/>
            <a:ext cx="1869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i="1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#</a:t>
            </a:r>
            <a:r>
              <a:rPr lang="en-US" sz="2400" b="1" i="1" spc="0" baseline="0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 of students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47489CAE-E737-38CD-4886-8D1BCEB9D7EE}"/>
              </a:ext>
            </a:extLst>
          </p:cNvPr>
          <p:cNvGrpSpPr/>
          <p:nvPr/>
        </p:nvGrpSpPr>
        <p:grpSpPr>
          <a:xfrm>
            <a:off x="7147530" y="2620150"/>
            <a:ext cx="3158237" cy="1592997"/>
            <a:chOff x="12685587" y="3234035"/>
            <a:chExt cx="3158237" cy="159299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E157E3E-76F8-BA40-10E9-0CDB87AA18A1}"/>
                </a:ext>
              </a:extLst>
            </p:cNvPr>
            <p:cNvSpPr txBox="1"/>
            <p:nvPr/>
          </p:nvSpPr>
          <p:spPr>
            <a:xfrm>
              <a:off x="12685587" y="3234035"/>
              <a:ext cx="9909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Public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E9CB29B-EEB6-00AF-6D37-73AB4BEE98A8}"/>
                </a:ext>
              </a:extLst>
            </p:cNvPr>
            <p:cNvSpPr txBox="1"/>
            <p:nvPr/>
          </p:nvSpPr>
          <p:spPr>
            <a:xfrm>
              <a:off x="12685587" y="3615035"/>
              <a:ext cx="31582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3 MCPS teachers rotate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65B0971-EE17-227C-0484-62024B677604}"/>
                </a:ext>
              </a:extLst>
            </p:cNvPr>
            <p:cNvSpPr txBox="1"/>
            <p:nvPr/>
          </p:nvSpPr>
          <p:spPr>
            <a:xfrm>
              <a:off x="12685587" y="3996035"/>
              <a:ext cx="255069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Edmentum online </a:t>
              </a:r>
            </a:p>
            <a:p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curriculum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211A7B9F-616A-17BA-076C-4C911D7635C3}"/>
              </a:ext>
            </a:extLst>
          </p:cNvPr>
          <p:cNvGrpSpPr/>
          <p:nvPr/>
        </p:nvGrpSpPr>
        <p:grpSpPr>
          <a:xfrm>
            <a:off x="4596057" y="2640701"/>
            <a:ext cx="1983053" cy="842665"/>
            <a:chOff x="7818455" y="3234035"/>
            <a:chExt cx="1983053" cy="84266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B40A2FC-A024-1F56-34A3-67B34565B624}"/>
                </a:ext>
              </a:extLst>
            </p:cNvPr>
            <p:cNvSpPr txBox="1"/>
            <p:nvPr/>
          </p:nvSpPr>
          <p:spPr>
            <a:xfrm>
              <a:off x="7818455" y="3234035"/>
              <a:ext cx="9909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Public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2AEF38F-4326-9862-44E4-DFE6577878B6}"/>
                </a:ext>
              </a:extLst>
            </p:cNvPr>
            <p:cNvSpPr txBox="1"/>
            <p:nvPr/>
          </p:nvSpPr>
          <p:spPr>
            <a:xfrm>
              <a:off x="7856745" y="3615035"/>
              <a:ext cx="19447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2 FT teachers 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F6629F4F-7C24-3C66-9D95-5C8A86C892FF}"/>
              </a:ext>
            </a:extLst>
          </p:cNvPr>
          <p:cNvGrpSpPr/>
          <p:nvPr/>
        </p:nvGrpSpPr>
        <p:grpSpPr>
          <a:xfrm>
            <a:off x="2057401" y="2636763"/>
            <a:ext cx="1919138" cy="847130"/>
            <a:chOff x="2836754" y="3234035"/>
            <a:chExt cx="1919138" cy="847130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852D7AF-76C0-1F70-FFEB-1276617CDEEC}"/>
                </a:ext>
              </a:extLst>
            </p:cNvPr>
            <p:cNvSpPr txBox="1"/>
            <p:nvPr/>
          </p:nvSpPr>
          <p:spPr>
            <a:xfrm>
              <a:off x="2836754" y="3234035"/>
              <a:ext cx="1098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Private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4DA22C8-AFAE-0B8B-B6A0-9332C242FD40}"/>
                </a:ext>
              </a:extLst>
            </p:cNvPr>
            <p:cNvSpPr txBox="1"/>
            <p:nvPr/>
          </p:nvSpPr>
          <p:spPr>
            <a:xfrm>
              <a:off x="2872043" y="3619500"/>
              <a:ext cx="18838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2 FT teachers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FE67300B-5C77-02D6-3ABC-C81AB13CD4F6}"/>
              </a:ext>
            </a:extLst>
          </p:cNvPr>
          <p:cNvSpPr txBox="1"/>
          <p:nvPr/>
        </p:nvSpPr>
        <p:spPr>
          <a:xfrm>
            <a:off x="55094" y="5384634"/>
            <a:ext cx="20167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i="1" spc="0" baseline="0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Recovery services</a:t>
            </a:r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E31A5490-7179-40C4-0943-4B2F603E9AE9}"/>
              </a:ext>
            </a:extLst>
          </p:cNvPr>
          <p:cNvGrpSpPr/>
          <p:nvPr/>
        </p:nvGrpSpPr>
        <p:grpSpPr>
          <a:xfrm>
            <a:off x="7065683" y="4956792"/>
            <a:ext cx="3270638" cy="1516797"/>
            <a:chOff x="12664557" y="4924240"/>
            <a:chExt cx="3270638" cy="1516797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AA0E064-A387-8828-C0D8-979DC85CB0AC}"/>
                </a:ext>
              </a:extLst>
            </p:cNvPr>
            <p:cNvSpPr txBox="1"/>
            <p:nvPr/>
          </p:nvSpPr>
          <p:spPr>
            <a:xfrm>
              <a:off x="12685587" y="4924240"/>
              <a:ext cx="324960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The Landing (Sheppard </a:t>
              </a:r>
            </a:p>
            <a:p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Pratt)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05C1B45-A27B-21B1-09BC-39EE46A88C70}"/>
                </a:ext>
              </a:extLst>
            </p:cNvPr>
            <p:cNvSpPr txBox="1"/>
            <p:nvPr/>
          </p:nvSpPr>
          <p:spPr>
            <a:xfrm>
              <a:off x="12664557" y="5610040"/>
              <a:ext cx="252665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SUPRE curriculum</a:t>
              </a:r>
            </a:p>
            <a:p>
              <a:pPr algn="l"/>
              <a:r>
                <a:rPr lang="en-US" sz="240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No drug testing</a:t>
              </a:r>
              <a:endPara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endParaRP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CCB02C57-7334-4CB3-9C6F-09769A4595D5}"/>
              </a:ext>
            </a:extLst>
          </p:cNvPr>
          <p:cNvSpPr txBox="1"/>
          <p:nvPr/>
        </p:nvSpPr>
        <p:spPr>
          <a:xfrm>
            <a:off x="4555922" y="4987063"/>
            <a:ext cx="26388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Group &amp; individual </a:t>
            </a:r>
          </a:p>
          <a:p>
            <a:r>
              <a: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therapy sessions</a:t>
            </a:r>
          </a:p>
          <a:p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Pass urinalysis</a:t>
            </a:r>
          </a:p>
          <a:p>
            <a:r>
              <a: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Drug testing </a:t>
            </a: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53648F6-75DA-22C6-14F0-D9B46B0C2650}"/>
              </a:ext>
            </a:extLst>
          </p:cNvPr>
          <p:cNvGrpSpPr/>
          <p:nvPr/>
        </p:nvGrpSpPr>
        <p:grpSpPr>
          <a:xfrm>
            <a:off x="2022458" y="5017697"/>
            <a:ext cx="2701381" cy="1567990"/>
            <a:chOff x="2836754" y="4955552"/>
            <a:chExt cx="2701381" cy="1567990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D76F2CC-6E49-1854-D4EE-8E30266681FB}"/>
                </a:ext>
              </a:extLst>
            </p:cNvPr>
            <p:cNvSpPr txBox="1"/>
            <p:nvPr/>
          </p:nvSpPr>
          <p:spPr>
            <a:xfrm>
              <a:off x="2836754" y="4955552"/>
              <a:ext cx="27013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Individualized Plan 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2C50FF6-907C-59F9-DDC4-A52319F7F47C}"/>
                </a:ext>
              </a:extLst>
            </p:cNvPr>
            <p:cNvSpPr txBox="1"/>
            <p:nvPr/>
          </p:nvSpPr>
          <p:spPr>
            <a:xfrm>
              <a:off x="2836754" y="5317584"/>
              <a:ext cx="18838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Peer Groups  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A2241FC-0D15-1F18-1856-8C69A917F4A6}"/>
                </a:ext>
              </a:extLst>
            </p:cNvPr>
            <p:cNvSpPr txBox="1"/>
            <p:nvPr/>
          </p:nvSpPr>
          <p:spPr>
            <a:xfrm>
              <a:off x="2836754" y="5692545"/>
              <a:ext cx="235833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12 step meetings</a:t>
              </a:r>
            </a:p>
            <a:p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Drug testing </a:t>
              </a:r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AFCA967D-12DC-8D63-97AF-5B01AF5E5A87}"/>
              </a:ext>
            </a:extLst>
          </p:cNvPr>
          <p:cNvSpPr txBox="1"/>
          <p:nvPr/>
        </p:nvSpPr>
        <p:spPr>
          <a:xfrm>
            <a:off x="55094" y="7278846"/>
            <a:ext cx="1266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i="1" spc="0" baseline="0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Funding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954CFCF2-722A-34CA-DA14-C91168148178}"/>
              </a:ext>
            </a:extLst>
          </p:cNvPr>
          <p:cNvGrpSpPr/>
          <p:nvPr/>
        </p:nvGrpSpPr>
        <p:grpSpPr>
          <a:xfrm>
            <a:off x="7129423" y="6733988"/>
            <a:ext cx="2900654" cy="1755089"/>
            <a:chOff x="12724625" y="6305371"/>
            <a:chExt cx="2900654" cy="1755089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9227B1B2-39BF-BBE3-9E88-A8EDE649D9C6}"/>
                </a:ext>
              </a:extLst>
            </p:cNvPr>
            <p:cNvSpPr txBox="1"/>
            <p:nvPr/>
          </p:nvSpPr>
          <p:spPr>
            <a:xfrm>
              <a:off x="12728332" y="6305371"/>
              <a:ext cx="289694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$200K MD Dept of Ed </a:t>
              </a:r>
            </a:p>
            <a:p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grant (OOCC)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A54933C-AE30-D0A9-8BC3-7192840BC4E5}"/>
                </a:ext>
              </a:extLst>
            </p:cNvPr>
            <p:cNvSpPr txBox="1"/>
            <p:nvPr/>
          </p:nvSpPr>
          <p:spPr>
            <a:xfrm>
              <a:off x="12724625" y="7229463"/>
              <a:ext cx="289213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MCPS budget: $180K </a:t>
              </a:r>
            </a:p>
            <a:p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to Sheppard  Pratt</a:t>
              </a:r>
            </a:p>
          </p:txBody>
        </p:sp>
      </p:grpSp>
      <p:sp>
        <p:nvSpPr>
          <p:cNvPr id="114" name="TextBox 113">
            <a:extLst>
              <a:ext uri="{FF2B5EF4-FFF2-40B4-BE49-F238E27FC236}">
                <a16:creationId xmlns:a16="http://schemas.microsoft.com/office/drawing/2014/main" id="{83C9C1A0-E2F9-DC1A-FDB3-3259B9DF6206}"/>
              </a:ext>
            </a:extLst>
          </p:cNvPr>
          <p:cNvSpPr txBox="1"/>
          <p:nvPr/>
        </p:nvSpPr>
        <p:spPr>
          <a:xfrm>
            <a:off x="4602063" y="6756243"/>
            <a:ext cx="1967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MCPS budget </a:t>
            </a:r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86B23AC-9709-666C-369C-D305A14B8D1C}"/>
              </a:ext>
            </a:extLst>
          </p:cNvPr>
          <p:cNvGrpSpPr/>
          <p:nvPr/>
        </p:nvGrpSpPr>
        <p:grpSpPr>
          <a:xfrm>
            <a:off x="1981201" y="6675363"/>
            <a:ext cx="3170861" cy="1674468"/>
            <a:chOff x="2813902" y="6282035"/>
            <a:chExt cx="4961138" cy="1674468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C52071B-1291-9425-10F4-60A3C6B4FDFA}"/>
                </a:ext>
              </a:extLst>
            </p:cNvPr>
            <p:cNvSpPr txBox="1"/>
            <p:nvPr/>
          </p:nvSpPr>
          <p:spPr>
            <a:xfrm>
              <a:off x="2836753" y="6282035"/>
              <a:ext cx="4938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Donations &amp; </a:t>
              </a:r>
            </a:p>
            <a:p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foundations 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5CF06783-D068-7C3A-4998-B7801DB1F62F}"/>
                </a:ext>
              </a:extLst>
            </p:cNvPr>
            <p:cNvSpPr txBox="1"/>
            <p:nvPr/>
          </p:nvSpPr>
          <p:spPr>
            <a:xfrm>
              <a:off x="2813902" y="7125506"/>
              <a:ext cx="267252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Tuition: $1,150/mo </a:t>
              </a:r>
            </a:p>
            <a:p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($13,800/</a:t>
              </a:r>
              <a:r>
                <a:rPr lang="en-US" sz="2400" spc="0" baseline="0" dirty="0" err="1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yr</a:t>
              </a:r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)</a:t>
              </a:r>
            </a:p>
          </p:txBody>
        </p:sp>
      </p:grpSp>
      <p:sp>
        <p:nvSpPr>
          <p:cNvPr id="3" name="Freeform 2">
            <a:extLst>
              <a:ext uri="{FF2B5EF4-FFF2-40B4-BE49-F238E27FC236}">
                <a16:creationId xmlns:a16="http://schemas.microsoft.com/office/drawing/2014/main" id="{D6C41432-458D-74D2-6C63-72A1CABAF622}"/>
              </a:ext>
            </a:extLst>
          </p:cNvPr>
          <p:cNvSpPr/>
          <p:nvPr/>
        </p:nvSpPr>
        <p:spPr>
          <a:xfrm>
            <a:off x="10287000" y="190500"/>
            <a:ext cx="6463" cy="10002934"/>
          </a:xfrm>
          <a:custGeom>
            <a:avLst/>
            <a:gdLst>
              <a:gd name="connsiteX0" fmla="*/ -40 w 6463"/>
              <a:gd name="connsiteY0" fmla="*/ -8 h 10002934"/>
              <a:gd name="connsiteX1" fmla="*/ -40 w 6463"/>
              <a:gd name="connsiteY1" fmla="*/ 10002926 h 1000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63" h="10002934">
                <a:moveTo>
                  <a:pt x="-40" y="-8"/>
                </a:moveTo>
                <a:lnTo>
                  <a:pt x="-40" y="10002926"/>
                </a:lnTo>
              </a:path>
            </a:pathLst>
          </a:custGeom>
          <a:noFill/>
          <a:ln w="12924" cap="flat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D2E94F-3079-36CE-AF29-E02F2285ACB7}"/>
              </a:ext>
            </a:extLst>
          </p:cNvPr>
          <p:cNvSpPr txBox="1"/>
          <p:nvPr/>
        </p:nvSpPr>
        <p:spPr>
          <a:xfrm>
            <a:off x="10767923" y="1839049"/>
            <a:ext cx="19078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Chesterfield</a:t>
            </a:r>
            <a:endParaRPr lang="en-US" sz="2400" b="1" spc="0" baseline="0" dirty="0">
              <a:ln/>
              <a:solidFill>
                <a:srgbClr val="FFFFFF"/>
              </a:solidFill>
              <a:latin typeface="Source Sans Pro"/>
              <a:ea typeface="Source Sans Pro"/>
              <a:sym typeface="Source Sans Pro"/>
              <a:rtl val="0"/>
            </a:endParaRPr>
          </a:p>
          <a:p>
            <a:pPr algn="ctr"/>
            <a:r>
              <a:rPr lang="en-US" sz="2400" b="1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(VA)</a:t>
            </a:r>
            <a:endParaRPr lang="en-US" sz="2400" b="1" spc="0" baseline="0" dirty="0">
              <a:ln/>
              <a:solidFill>
                <a:srgbClr val="FFFFFF"/>
              </a:solidFill>
              <a:latin typeface="Source Sans Pro"/>
              <a:ea typeface="Source Sans Pro"/>
              <a:sym typeface="Source Sans Pro"/>
              <a:rtl val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23395F0-5A93-6A4B-DBAC-4F1820544CAF}"/>
              </a:ext>
            </a:extLst>
          </p:cNvPr>
          <p:cNvGrpSpPr/>
          <p:nvPr/>
        </p:nvGrpSpPr>
        <p:grpSpPr>
          <a:xfrm>
            <a:off x="10329013" y="2606058"/>
            <a:ext cx="2642070" cy="1581329"/>
            <a:chOff x="12685587" y="3234035"/>
            <a:chExt cx="2642070" cy="158132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1DDAC4D-ABB9-7A19-0014-124317325201}"/>
                </a:ext>
              </a:extLst>
            </p:cNvPr>
            <p:cNvSpPr txBox="1"/>
            <p:nvPr/>
          </p:nvSpPr>
          <p:spPr>
            <a:xfrm>
              <a:off x="12685587" y="3234035"/>
              <a:ext cx="9909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Public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767ACE5-D87D-0E2E-9238-48218896D9FB}"/>
                </a:ext>
              </a:extLst>
            </p:cNvPr>
            <p:cNvSpPr txBox="1"/>
            <p:nvPr/>
          </p:nvSpPr>
          <p:spPr>
            <a:xfrm>
              <a:off x="12685587" y="3615035"/>
              <a:ext cx="264207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1</a:t>
              </a:r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 FT teacher, hiring</a:t>
              </a:r>
            </a:p>
            <a:p>
              <a:pPr algn="l"/>
              <a:r>
                <a:rPr lang="en-US" sz="240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another</a:t>
              </a:r>
              <a:endPara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endParaRPr>
            </a:p>
            <a:p>
              <a:pPr algn="l"/>
              <a:r>
                <a:rPr lang="en-US" sz="240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Online curriculum</a:t>
              </a:r>
              <a:endPara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C61EA70-6F2B-E88C-1B07-9FD5309E3B55}"/>
                </a:ext>
              </a:extLst>
            </p:cNvPr>
            <p:cNvSpPr txBox="1"/>
            <p:nvPr/>
          </p:nvSpPr>
          <p:spPr>
            <a:xfrm>
              <a:off x="12685587" y="3996035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endParaRP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F1F01F1C-8E06-C57E-FB73-44CC84AC300F}"/>
              </a:ext>
            </a:extLst>
          </p:cNvPr>
          <p:cNvSpPr txBox="1"/>
          <p:nvPr/>
        </p:nvSpPr>
        <p:spPr>
          <a:xfrm>
            <a:off x="10277291" y="4329841"/>
            <a:ext cx="489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13</a:t>
            </a:r>
            <a:endParaRPr lang="en-US" sz="2400" spc="0" baseline="0" dirty="0">
              <a:ln/>
              <a:solidFill>
                <a:srgbClr val="000000"/>
              </a:solidFill>
              <a:latin typeface="Source Sans Pro"/>
              <a:ea typeface="Source Sans Pro"/>
              <a:sym typeface="Source Sans Pro"/>
              <a:rtl val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88A3593-4AAF-745A-BB4D-D17FF0686A6D}"/>
              </a:ext>
            </a:extLst>
          </p:cNvPr>
          <p:cNvSpPr txBox="1"/>
          <p:nvPr/>
        </p:nvSpPr>
        <p:spPr>
          <a:xfrm>
            <a:off x="10293464" y="4984006"/>
            <a:ext cx="264207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Group &amp; individual</a:t>
            </a:r>
          </a:p>
          <a:p>
            <a:r>
              <a: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sessions w/ </a:t>
            </a:r>
          </a:p>
          <a:p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substance abuse &amp; </a:t>
            </a:r>
          </a:p>
          <a:p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MH counselors </a:t>
            </a:r>
            <a:endParaRPr lang="en-US" sz="2400" spc="0" baseline="0" dirty="0">
              <a:ln/>
              <a:solidFill>
                <a:srgbClr val="000000"/>
              </a:solidFill>
              <a:latin typeface="Source Sans Pro"/>
              <a:ea typeface="Source Sans Pro"/>
              <a:sym typeface="Source Sans Pro"/>
              <a:rtl val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26E98FB-3901-237A-ECBC-733138F6180B}"/>
              </a:ext>
            </a:extLst>
          </p:cNvPr>
          <p:cNvSpPr txBox="1"/>
          <p:nvPr/>
        </p:nvSpPr>
        <p:spPr>
          <a:xfrm>
            <a:off x="10287001" y="6688254"/>
            <a:ext cx="28312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$600K State funding</a:t>
            </a:r>
            <a:r>
              <a:rPr lang="en-US" sz="2400" spc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 </a:t>
            </a:r>
          </a:p>
          <a:p>
            <a:r>
              <a:rPr lang="en-US" sz="2400" spc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to the </a:t>
            </a:r>
            <a:r>
              <a:rPr lang="en-US" sz="240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School</a:t>
            </a:r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 Board</a:t>
            </a:r>
            <a:endParaRPr lang="en-US" sz="2400" spc="0" baseline="0" dirty="0">
              <a:ln/>
              <a:solidFill>
                <a:srgbClr val="000000"/>
              </a:solidFill>
              <a:latin typeface="Source Sans Pro"/>
              <a:ea typeface="Source Sans Pro"/>
              <a:sym typeface="Source Sans Pro"/>
              <a:rtl val="0"/>
            </a:endParaRPr>
          </a:p>
          <a:p>
            <a:endParaRPr lang="en-US" sz="2400" spc="0" baseline="0" dirty="0">
              <a:ln/>
              <a:solidFill>
                <a:srgbClr val="000000"/>
              </a:solidFill>
              <a:latin typeface="Source Sans Pro"/>
              <a:ea typeface="Source Sans Pro"/>
              <a:sym typeface="Source Sans Pro"/>
              <a:rtl val="0"/>
            </a:endParaRPr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04C8039E-5DBB-0009-8266-EF70DD2E5D1B}"/>
              </a:ext>
            </a:extLst>
          </p:cNvPr>
          <p:cNvSpPr/>
          <p:nvPr/>
        </p:nvSpPr>
        <p:spPr>
          <a:xfrm>
            <a:off x="13030200" y="190500"/>
            <a:ext cx="6463" cy="10002934"/>
          </a:xfrm>
          <a:custGeom>
            <a:avLst/>
            <a:gdLst>
              <a:gd name="connsiteX0" fmla="*/ -40 w 6463"/>
              <a:gd name="connsiteY0" fmla="*/ -8 h 10002934"/>
              <a:gd name="connsiteX1" fmla="*/ -40 w 6463"/>
              <a:gd name="connsiteY1" fmla="*/ 10002926 h 1000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63" h="10002934">
                <a:moveTo>
                  <a:pt x="-40" y="-8"/>
                </a:moveTo>
                <a:lnTo>
                  <a:pt x="-40" y="10002926"/>
                </a:lnTo>
              </a:path>
            </a:pathLst>
          </a:custGeom>
          <a:noFill/>
          <a:ln w="12924" cap="flat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1338629-A43F-4CEA-D98D-DCA49DA27F9C}"/>
              </a:ext>
            </a:extLst>
          </p:cNvPr>
          <p:cNvSpPr txBox="1"/>
          <p:nvPr/>
        </p:nvSpPr>
        <p:spPr>
          <a:xfrm>
            <a:off x="12982367" y="6694600"/>
            <a:ext cx="294343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$25K/student/</a:t>
            </a:r>
            <a:r>
              <a:rPr lang="en-US" sz="2400" spc="0" baseline="0" dirty="0" err="1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yr</a:t>
            </a:r>
            <a:endParaRPr lang="en-US" sz="2400" spc="0" baseline="0" dirty="0">
              <a:ln/>
              <a:solidFill>
                <a:srgbClr val="000000"/>
              </a:solidFill>
              <a:latin typeface="Source Sans Pro"/>
              <a:ea typeface="Source Sans Pro"/>
              <a:sym typeface="Source Sans Pro"/>
              <a:rtl val="0"/>
            </a:endParaRPr>
          </a:p>
          <a:p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$15K fed, state, local</a:t>
            </a:r>
            <a:endParaRPr lang="en-US" sz="2400" spc="0" baseline="0" dirty="0">
              <a:ln/>
              <a:solidFill>
                <a:srgbClr val="000000"/>
              </a:solidFill>
              <a:latin typeface="Source Sans Pro"/>
              <a:ea typeface="Source Sans Pro"/>
              <a:sym typeface="Source Sans Pro"/>
              <a:rtl val="0"/>
            </a:endParaRPr>
          </a:p>
          <a:p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   </a:t>
            </a:r>
            <a:r>
              <a: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Adult-use cannabis</a:t>
            </a:r>
          </a:p>
          <a:p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   market tax</a:t>
            </a:r>
          </a:p>
          <a:p>
            <a:r>
              <a: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Donations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ACBF560-5361-E13D-5215-952A616F57E4}"/>
              </a:ext>
            </a:extLst>
          </p:cNvPr>
          <p:cNvSpPr txBox="1"/>
          <p:nvPr/>
        </p:nvSpPr>
        <p:spPr>
          <a:xfrm>
            <a:off x="13154848" y="1836722"/>
            <a:ext cx="25106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spc="0" baseline="0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5280 High School</a:t>
            </a:r>
          </a:p>
          <a:p>
            <a:pPr algn="ctr"/>
            <a:r>
              <a:rPr lang="en-US" sz="2400" b="1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(CO)</a:t>
            </a:r>
            <a:endParaRPr lang="en-US" sz="2400" b="1" spc="0" baseline="0" dirty="0">
              <a:ln/>
              <a:solidFill>
                <a:srgbClr val="FFFFFF"/>
              </a:solidFill>
              <a:latin typeface="Source Sans Pro"/>
              <a:ea typeface="Source Sans Pro"/>
              <a:sym typeface="Source Sans Pro"/>
              <a:rtl val="0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27A007F-10EC-F704-ACB3-A52ABAE29248}"/>
              </a:ext>
            </a:extLst>
          </p:cNvPr>
          <p:cNvGrpSpPr/>
          <p:nvPr/>
        </p:nvGrpSpPr>
        <p:grpSpPr>
          <a:xfrm>
            <a:off x="13030201" y="2607061"/>
            <a:ext cx="2040943" cy="1581329"/>
            <a:chOff x="12685587" y="3234035"/>
            <a:chExt cx="2040943" cy="158132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4BD5D7A-BE72-F437-D8A3-7935E601FBEE}"/>
                </a:ext>
              </a:extLst>
            </p:cNvPr>
            <p:cNvSpPr txBox="1"/>
            <p:nvPr/>
          </p:nvSpPr>
          <p:spPr>
            <a:xfrm>
              <a:off x="12685587" y="3234035"/>
              <a:ext cx="19864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Public charter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2348E5A-945D-4E8F-6B06-7B2B51B31656}"/>
                </a:ext>
              </a:extLst>
            </p:cNvPr>
            <p:cNvSpPr txBox="1"/>
            <p:nvPr/>
          </p:nvSpPr>
          <p:spPr>
            <a:xfrm>
              <a:off x="12685587" y="3615035"/>
              <a:ext cx="204094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7 FT teachers</a:t>
              </a:r>
            </a:p>
            <a:p>
              <a:pPr algn="l"/>
              <a:r>
                <a:rPr lang="en-US" sz="240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Project-based </a:t>
              </a:r>
            </a:p>
            <a:p>
              <a:pPr algn="l"/>
              <a:r>
                <a:rPr lang="en-US" sz="240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learning</a:t>
              </a:r>
              <a:endPara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158F759-0AD4-F6FC-853A-2D7EE20106A1}"/>
                </a:ext>
              </a:extLst>
            </p:cNvPr>
            <p:cNvSpPr txBox="1"/>
            <p:nvPr/>
          </p:nvSpPr>
          <p:spPr>
            <a:xfrm>
              <a:off x="12685587" y="3996035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endParaRP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6A1840BF-2C42-861E-951F-A4DD24AE0FA9}"/>
              </a:ext>
            </a:extLst>
          </p:cNvPr>
          <p:cNvSpPr txBox="1"/>
          <p:nvPr/>
        </p:nvSpPr>
        <p:spPr>
          <a:xfrm>
            <a:off x="13054735" y="4941231"/>
            <a:ext cx="248016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Daily recovery </a:t>
            </a:r>
          </a:p>
          <a:p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program</a:t>
            </a:r>
          </a:p>
          <a:p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Licensed clinician</a:t>
            </a:r>
            <a:endParaRPr lang="en-US" sz="2400" spc="0" baseline="0" dirty="0">
              <a:ln/>
              <a:solidFill>
                <a:srgbClr val="000000"/>
              </a:solidFill>
              <a:latin typeface="Source Sans Pro"/>
              <a:ea typeface="Source Sans Pro"/>
              <a:sym typeface="Source Sans Pro"/>
              <a:rtl val="0"/>
            </a:endParaRPr>
          </a:p>
          <a:p>
            <a:r>
              <a: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Recovery coaches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706FF35-DD9C-4C4F-12BC-21C88B81244D}"/>
              </a:ext>
            </a:extLst>
          </p:cNvPr>
          <p:cNvSpPr txBox="1"/>
          <p:nvPr/>
        </p:nvSpPr>
        <p:spPr>
          <a:xfrm>
            <a:off x="13069072" y="4364838"/>
            <a:ext cx="18357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About 100/</a:t>
            </a:r>
            <a:r>
              <a:rPr lang="en-US" sz="2400" dirty="0" err="1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yr</a:t>
            </a:r>
            <a:endParaRPr lang="en-US" sz="2400" spc="0" baseline="0" dirty="0">
              <a:ln/>
              <a:solidFill>
                <a:srgbClr val="000000"/>
              </a:solidFill>
              <a:latin typeface="Source Sans Pro"/>
              <a:ea typeface="Source Sans Pro"/>
              <a:sym typeface="Source Sans Pro"/>
              <a:rtl val="0"/>
            </a:endParaRPr>
          </a:p>
        </p:txBody>
      </p:sp>
      <p:sp>
        <p:nvSpPr>
          <p:cNvPr id="96" name="Freeform 95">
            <a:extLst>
              <a:ext uri="{FF2B5EF4-FFF2-40B4-BE49-F238E27FC236}">
                <a16:creationId xmlns:a16="http://schemas.microsoft.com/office/drawing/2014/main" id="{A3685E5C-2F9D-7246-7A2F-6B27B5F1782C}"/>
              </a:ext>
            </a:extLst>
          </p:cNvPr>
          <p:cNvSpPr/>
          <p:nvPr/>
        </p:nvSpPr>
        <p:spPr>
          <a:xfrm>
            <a:off x="15773400" y="190500"/>
            <a:ext cx="6463" cy="10002934"/>
          </a:xfrm>
          <a:custGeom>
            <a:avLst/>
            <a:gdLst>
              <a:gd name="connsiteX0" fmla="*/ -40 w 6463"/>
              <a:gd name="connsiteY0" fmla="*/ -8 h 10002934"/>
              <a:gd name="connsiteX1" fmla="*/ -40 w 6463"/>
              <a:gd name="connsiteY1" fmla="*/ 10002926 h 1000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63" h="10002934">
                <a:moveTo>
                  <a:pt x="-40" y="-8"/>
                </a:moveTo>
                <a:lnTo>
                  <a:pt x="-40" y="10002926"/>
                </a:lnTo>
              </a:path>
            </a:pathLst>
          </a:custGeom>
          <a:noFill/>
          <a:ln w="12924" cap="flat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19EC8A7-D614-5B05-A58C-9A17721B77D9}"/>
              </a:ext>
            </a:extLst>
          </p:cNvPr>
          <p:cNvSpPr txBox="1"/>
          <p:nvPr/>
        </p:nvSpPr>
        <p:spPr>
          <a:xfrm>
            <a:off x="15806559" y="6699121"/>
            <a:ext cx="21467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Donations</a:t>
            </a:r>
          </a:p>
          <a:p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Fee: $1,110/mo</a:t>
            </a:r>
            <a:endParaRPr lang="en-US" sz="2400" spc="0" baseline="0" dirty="0">
              <a:ln/>
              <a:solidFill>
                <a:srgbClr val="000000"/>
              </a:solidFill>
              <a:latin typeface="Source Sans Pro"/>
              <a:ea typeface="Source Sans Pro"/>
              <a:sym typeface="Source Sans Pro"/>
              <a:rtl val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DAEB98B2-4D61-DEC2-AFC2-B3611E2B74E9}"/>
              </a:ext>
            </a:extLst>
          </p:cNvPr>
          <p:cNvSpPr txBox="1"/>
          <p:nvPr/>
        </p:nvSpPr>
        <p:spPr>
          <a:xfrm>
            <a:off x="15779864" y="4936160"/>
            <a:ext cx="24801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Peer Groups</a:t>
            </a:r>
          </a:p>
          <a:p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Licensed clinician</a:t>
            </a:r>
            <a:endParaRPr lang="en-US" sz="2400" spc="0" baseline="0" dirty="0">
              <a:ln/>
              <a:solidFill>
                <a:srgbClr val="000000"/>
              </a:solidFill>
              <a:latin typeface="Source Sans Pro"/>
              <a:ea typeface="Source Sans Pro"/>
              <a:sym typeface="Source Sans Pro"/>
              <a:rtl val="0"/>
            </a:endParaRPr>
          </a:p>
          <a:p>
            <a:r>
              <a: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Recovery coaches</a:t>
            </a:r>
          </a:p>
          <a:p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Drug testing</a:t>
            </a:r>
            <a:endParaRPr lang="en-US" sz="2400" spc="0" baseline="0" dirty="0">
              <a:ln/>
              <a:solidFill>
                <a:srgbClr val="000000"/>
              </a:solidFill>
              <a:latin typeface="Source Sans Pro"/>
              <a:ea typeface="Source Sans Pro"/>
              <a:sym typeface="Source Sans Pro"/>
              <a:rtl val="0"/>
            </a:endParaRP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E3511A9-52E3-5C6B-EF9B-BDEA662F06CC}"/>
              </a:ext>
            </a:extLst>
          </p:cNvPr>
          <p:cNvGrpSpPr/>
          <p:nvPr/>
        </p:nvGrpSpPr>
        <p:grpSpPr>
          <a:xfrm>
            <a:off x="15794666" y="2604880"/>
            <a:ext cx="2036135" cy="1581329"/>
            <a:chOff x="12685587" y="3234035"/>
            <a:chExt cx="2036135" cy="1581329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FACFEB9-D4DC-ADA1-BD10-61B46EE572AB}"/>
                </a:ext>
              </a:extLst>
            </p:cNvPr>
            <p:cNvSpPr txBox="1"/>
            <p:nvPr/>
          </p:nvSpPr>
          <p:spPr>
            <a:xfrm>
              <a:off x="12685587" y="3234035"/>
              <a:ext cx="9909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Public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502539D-45CA-5634-3FB3-A831EB1D5A44}"/>
                </a:ext>
              </a:extLst>
            </p:cNvPr>
            <p:cNvSpPr txBox="1"/>
            <p:nvPr/>
          </p:nvSpPr>
          <p:spPr>
            <a:xfrm>
              <a:off x="12685587" y="3615035"/>
              <a:ext cx="203613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10</a:t>
              </a:r>
              <a:r>
                <a:rPr lang="en-US" sz="2400" spc="0" baseline="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 FT teachers</a:t>
              </a:r>
            </a:p>
            <a:p>
              <a:pPr algn="l"/>
              <a:r>
                <a:rPr lang="en-US" sz="240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Online &amp; </a:t>
              </a:r>
            </a:p>
            <a:p>
              <a:pPr algn="l"/>
              <a:r>
                <a:rPr lang="en-US" sz="2400" dirty="0">
                  <a:ln/>
                  <a:solidFill>
                    <a:srgbClr val="000000"/>
                  </a:solidFill>
                  <a:latin typeface="Source Sans Pro"/>
                  <a:ea typeface="Source Sans Pro"/>
                  <a:sym typeface="Source Sans Pro"/>
                  <a:rtl val="0"/>
                </a:rPr>
                <a:t>traditional</a:t>
              </a:r>
              <a:endPara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3B6B0BB0-A33E-325F-033E-897CFC650AFF}"/>
                </a:ext>
              </a:extLst>
            </p:cNvPr>
            <p:cNvSpPr txBox="1"/>
            <p:nvPr/>
          </p:nvSpPr>
          <p:spPr>
            <a:xfrm>
              <a:off x="12685587" y="3996035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400" spc="0" baseline="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endParaRPr>
            </a:p>
          </p:txBody>
        </p: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AE9C2C18-4D58-1B5D-5D0F-D411363D5723}"/>
              </a:ext>
            </a:extLst>
          </p:cNvPr>
          <p:cNvSpPr txBox="1"/>
          <p:nvPr/>
        </p:nvSpPr>
        <p:spPr>
          <a:xfrm>
            <a:off x="15779864" y="4364838"/>
            <a:ext cx="18357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About 100/</a:t>
            </a:r>
            <a:r>
              <a:rPr lang="en-US" sz="2400" dirty="0" err="1">
                <a:ln/>
                <a:solidFill>
                  <a:srgbClr val="000000"/>
                </a:solidFill>
                <a:latin typeface="Source Sans Pro"/>
                <a:ea typeface="Source Sans Pro"/>
                <a:sym typeface="Source Sans Pro"/>
                <a:rtl val="0"/>
              </a:rPr>
              <a:t>yr</a:t>
            </a:r>
            <a:endParaRPr lang="en-US" sz="2400" spc="0" baseline="0" dirty="0">
              <a:ln/>
              <a:solidFill>
                <a:srgbClr val="000000"/>
              </a:solidFill>
              <a:latin typeface="Source Sans Pro"/>
              <a:ea typeface="Source Sans Pro"/>
              <a:sym typeface="Source Sans Pro"/>
              <a:rtl val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66B35ED-D6D9-FDC3-1472-E4CA669FA5AC}"/>
              </a:ext>
            </a:extLst>
          </p:cNvPr>
          <p:cNvSpPr txBox="1"/>
          <p:nvPr/>
        </p:nvSpPr>
        <p:spPr>
          <a:xfrm>
            <a:off x="15735790" y="1846816"/>
            <a:ext cx="2757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Archway Academy</a:t>
            </a:r>
            <a:endParaRPr lang="en-US" sz="2400" b="1" spc="0" baseline="0" dirty="0">
              <a:ln/>
              <a:solidFill>
                <a:srgbClr val="FFFFFF"/>
              </a:solidFill>
              <a:latin typeface="Source Sans Pro"/>
              <a:ea typeface="Source Sans Pro"/>
              <a:sym typeface="Source Sans Pro"/>
              <a:rtl val="0"/>
            </a:endParaRPr>
          </a:p>
          <a:p>
            <a:pPr algn="ctr"/>
            <a:r>
              <a:rPr lang="en-US" sz="2400" b="1" dirty="0">
                <a:ln/>
                <a:solidFill>
                  <a:srgbClr val="FFFFFF"/>
                </a:solidFill>
                <a:latin typeface="Source Sans Pro"/>
                <a:ea typeface="Source Sans Pro"/>
                <a:sym typeface="Source Sans Pro"/>
                <a:rtl val="0"/>
              </a:rPr>
              <a:t>(TX)</a:t>
            </a:r>
            <a:endParaRPr lang="en-US" sz="2400" b="1" spc="0" baseline="0" dirty="0">
              <a:ln/>
              <a:solidFill>
                <a:srgbClr val="FFFFFF"/>
              </a:solidFill>
              <a:latin typeface="Source Sans Pro"/>
              <a:ea typeface="Source Sans Pro"/>
              <a:sym typeface="Source Sans Pro"/>
              <a:rtl val="0"/>
            </a:endParaRPr>
          </a:p>
        </p:txBody>
      </p:sp>
      <p:sp>
        <p:nvSpPr>
          <p:cNvPr id="112" name="TextBox 9">
            <a:extLst>
              <a:ext uri="{FF2B5EF4-FFF2-40B4-BE49-F238E27FC236}">
                <a16:creationId xmlns:a16="http://schemas.microsoft.com/office/drawing/2014/main" id="{A681BEE0-24A4-1B34-E32F-4326924DC0B7}"/>
              </a:ext>
            </a:extLst>
          </p:cNvPr>
          <p:cNvSpPr txBox="1"/>
          <p:nvPr/>
        </p:nvSpPr>
        <p:spPr>
          <a:xfrm>
            <a:off x="1499683" y="483047"/>
            <a:ext cx="15256747" cy="1149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800"/>
              </a:lnSpc>
            </a:pPr>
            <a:r>
              <a:rPr lang="en-US" sz="8000" dirty="0">
                <a:solidFill>
                  <a:srgbClr val="456874"/>
                </a:solidFill>
                <a:latin typeface="Source Sans Pro Bold"/>
              </a:rPr>
              <a:t>Program Comparisons</a:t>
            </a:r>
          </a:p>
        </p:txBody>
      </p:sp>
    </p:spTree>
    <p:extLst>
      <p:ext uri="{BB962C8B-B14F-4D97-AF65-F5344CB8AC3E}">
        <p14:creationId xmlns:p14="http://schemas.microsoft.com/office/powerpoint/2010/main" val="322188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7" grpId="0"/>
      <p:bldP spid="78" grpId="0"/>
      <p:bldP spid="91" grpId="0"/>
      <p:bldP spid="97" grpId="0"/>
      <p:bldP spid="106" grpId="0"/>
      <p:bldP spid="114" grpId="0"/>
      <p:bldP spid="64" grpId="0"/>
      <p:bldP spid="65" grpId="0"/>
      <p:bldP spid="67" grpId="0"/>
      <p:bldP spid="71" grpId="0"/>
      <p:bldP spid="87" grpId="0"/>
      <p:bldP spid="89" grpId="0"/>
      <p:bldP spid="98" grpId="0"/>
      <p:bldP spid="99" grpId="0"/>
      <p:bldP spid="10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010" t="4072" r="1010" b="4072"/>
          <a:stretch>
            <a:fillRect/>
          </a:stretch>
        </p:blipFill>
        <p:spPr>
          <a:xfrm>
            <a:off x="-103016" y="-190500"/>
            <a:ext cx="18626667" cy="104775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15626" y="723900"/>
            <a:ext cx="15256747" cy="1149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800"/>
              </a:lnSpc>
            </a:pPr>
            <a:r>
              <a:rPr lang="en-US" sz="8000" dirty="0">
                <a:solidFill>
                  <a:srgbClr val="456874"/>
                </a:solidFill>
                <a:latin typeface="Source Sans Pro Bold"/>
              </a:rPr>
              <a:t>Considerations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EB886DC-1AEC-2E4C-09A3-3AD24C4057CD}"/>
              </a:ext>
            </a:extLst>
          </p:cNvPr>
          <p:cNvSpPr txBox="1"/>
          <p:nvPr/>
        </p:nvSpPr>
        <p:spPr>
          <a:xfrm>
            <a:off x="8915400" y="8180907"/>
            <a:ext cx="6929847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>
              <a:lnSpc>
                <a:spcPts val="6270"/>
              </a:lnSpc>
            </a:pPr>
            <a:r>
              <a:rPr lang="en-US" sz="5700" dirty="0">
                <a:solidFill>
                  <a:srgbClr val="456874"/>
                </a:solidFill>
                <a:latin typeface="Source Sans Pro"/>
              </a:rPr>
              <a:t>Family involvement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F5BEBBAA-29E7-D289-C74F-FE2CA667AC66}"/>
              </a:ext>
            </a:extLst>
          </p:cNvPr>
          <p:cNvSpPr txBox="1"/>
          <p:nvPr/>
        </p:nvSpPr>
        <p:spPr>
          <a:xfrm>
            <a:off x="685800" y="2552700"/>
            <a:ext cx="6248400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>
              <a:lnSpc>
                <a:spcPts val="6270"/>
              </a:lnSpc>
            </a:pPr>
            <a:r>
              <a:rPr lang="en-US" sz="5700" dirty="0">
                <a:solidFill>
                  <a:srgbClr val="456874"/>
                </a:solidFill>
                <a:latin typeface="Source Sans Pro"/>
              </a:rPr>
              <a:t>Students served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6002783C-2CA6-D6CA-5494-608439EA262F}"/>
              </a:ext>
            </a:extLst>
          </p:cNvPr>
          <p:cNvSpPr txBox="1"/>
          <p:nvPr/>
        </p:nvSpPr>
        <p:spPr>
          <a:xfrm>
            <a:off x="8915400" y="2552700"/>
            <a:ext cx="5181600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>
              <a:lnSpc>
                <a:spcPts val="6270"/>
              </a:lnSpc>
            </a:pPr>
            <a:r>
              <a:rPr lang="en-US" sz="5700" dirty="0">
                <a:solidFill>
                  <a:srgbClr val="456874"/>
                </a:solidFill>
                <a:latin typeface="Source Sans Pro"/>
              </a:rPr>
              <a:t>Accessibility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00C0461A-1E4F-8883-FBA4-FA224CBDAA31}"/>
              </a:ext>
            </a:extLst>
          </p:cNvPr>
          <p:cNvSpPr txBox="1"/>
          <p:nvPr/>
        </p:nvSpPr>
        <p:spPr>
          <a:xfrm>
            <a:off x="685800" y="4329163"/>
            <a:ext cx="6404819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>
              <a:lnSpc>
                <a:spcPts val="6270"/>
              </a:lnSpc>
            </a:pPr>
            <a:r>
              <a:rPr lang="en-US" sz="5700" dirty="0">
                <a:solidFill>
                  <a:srgbClr val="456874"/>
                </a:solidFill>
                <a:latin typeface="Source Sans Pro"/>
              </a:rPr>
              <a:t>Goals of program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CC91A6BB-802F-7E74-F571-36DA86A6A1EF}"/>
              </a:ext>
            </a:extLst>
          </p:cNvPr>
          <p:cNvSpPr txBox="1"/>
          <p:nvPr/>
        </p:nvSpPr>
        <p:spPr>
          <a:xfrm>
            <a:off x="8915400" y="4322264"/>
            <a:ext cx="2672590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>
              <a:lnSpc>
                <a:spcPts val="6270"/>
              </a:lnSpc>
            </a:pPr>
            <a:r>
              <a:rPr lang="en-US" sz="5700" dirty="0">
                <a:solidFill>
                  <a:srgbClr val="456874"/>
                </a:solidFill>
                <a:latin typeface="Source Sans Pro"/>
              </a:rPr>
              <a:t>Staff</a:t>
            </a: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3091EE49-EEF6-9E4C-DAF8-3F48815E3599}"/>
              </a:ext>
            </a:extLst>
          </p:cNvPr>
          <p:cNvSpPr txBox="1"/>
          <p:nvPr/>
        </p:nvSpPr>
        <p:spPr>
          <a:xfrm>
            <a:off x="751797" y="6296564"/>
            <a:ext cx="5742968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>
              <a:lnSpc>
                <a:spcPts val="6270"/>
              </a:lnSpc>
            </a:pPr>
            <a:r>
              <a:rPr lang="en-US" sz="5700" dirty="0">
                <a:solidFill>
                  <a:srgbClr val="456874"/>
                </a:solidFill>
                <a:latin typeface="Source Sans Pro"/>
              </a:rPr>
              <a:t>Cost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95D12D-4D0E-788E-5087-FE3844E904DA}"/>
              </a:ext>
            </a:extLst>
          </p:cNvPr>
          <p:cNvCxnSpPr>
            <a:cxnSpLocks/>
          </p:cNvCxnSpPr>
          <p:nvPr/>
        </p:nvCxnSpPr>
        <p:spPr>
          <a:xfrm>
            <a:off x="9093198" y="2400300"/>
            <a:ext cx="0" cy="7315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2F5D268-197F-3065-0BA1-BD53097442BC}"/>
              </a:ext>
            </a:extLst>
          </p:cNvPr>
          <p:cNvCxnSpPr>
            <a:cxnSpLocks/>
          </p:cNvCxnSpPr>
          <p:nvPr/>
        </p:nvCxnSpPr>
        <p:spPr>
          <a:xfrm flipH="1">
            <a:off x="1275636" y="3732178"/>
            <a:ext cx="158693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C2AFEAD-5849-85C2-3526-A26D12D7D4E5}"/>
              </a:ext>
            </a:extLst>
          </p:cNvPr>
          <p:cNvCxnSpPr>
            <a:cxnSpLocks/>
          </p:cNvCxnSpPr>
          <p:nvPr/>
        </p:nvCxnSpPr>
        <p:spPr>
          <a:xfrm flipH="1">
            <a:off x="1275636" y="5713378"/>
            <a:ext cx="158693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E3B6BB3-E76C-E5F3-8D6D-A257A8DD62F0}"/>
              </a:ext>
            </a:extLst>
          </p:cNvPr>
          <p:cNvSpPr txBox="1"/>
          <p:nvPr/>
        </p:nvSpPr>
        <p:spPr>
          <a:xfrm>
            <a:off x="8991600" y="6296564"/>
            <a:ext cx="5742968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>
              <a:lnSpc>
                <a:spcPts val="6270"/>
              </a:lnSpc>
            </a:pPr>
            <a:r>
              <a:rPr lang="en-US" sz="5700" dirty="0">
                <a:solidFill>
                  <a:srgbClr val="456874"/>
                </a:solidFill>
                <a:latin typeface="Source Sans Pro"/>
              </a:rPr>
              <a:t>Funding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A00359-D852-F998-ED8B-38851E8727BA}"/>
              </a:ext>
            </a:extLst>
          </p:cNvPr>
          <p:cNvSpPr txBox="1"/>
          <p:nvPr/>
        </p:nvSpPr>
        <p:spPr>
          <a:xfrm>
            <a:off x="751797" y="8182951"/>
            <a:ext cx="3715615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36" lvl="1">
              <a:lnSpc>
                <a:spcPts val="6270"/>
              </a:lnSpc>
            </a:pPr>
            <a:r>
              <a:rPr lang="en-US" sz="5700" dirty="0">
                <a:solidFill>
                  <a:srgbClr val="456874"/>
                </a:solidFill>
                <a:latin typeface="Source Sans Pro"/>
              </a:rPr>
              <a:t>Location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5E7323-4B06-844E-ABBE-75A0390FE96F}"/>
              </a:ext>
            </a:extLst>
          </p:cNvPr>
          <p:cNvCxnSpPr>
            <a:cxnSpLocks/>
          </p:cNvCxnSpPr>
          <p:nvPr/>
        </p:nvCxnSpPr>
        <p:spPr>
          <a:xfrm flipH="1">
            <a:off x="1265412" y="7694578"/>
            <a:ext cx="158693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7EFD0A0-4437-CD97-B9C4-DBC0CB9E1018}"/>
              </a:ext>
            </a:extLst>
          </p:cNvPr>
          <p:cNvSpPr txBox="1"/>
          <p:nvPr/>
        </p:nvSpPr>
        <p:spPr>
          <a:xfrm>
            <a:off x="6677405" y="2171354"/>
            <a:ext cx="2672589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 recovery: Urinalysis required?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7449A5-9BF2-89EC-34AC-2D1A268BABE5}"/>
              </a:ext>
            </a:extLst>
          </p:cNvPr>
          <p:cNvSpPr txBox="1"/>
          <p:nvPr/>
        </p:nvSpPr>
        <p:spPr>
          <a:xfrm>
            <a:off x="13578948" y="2171353"/>
            <a:ext cx="4532598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Public</a:t>
            </a:r>
          </a:p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Public-private partnership</a:t>
            </a:r>
          </a:p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Private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D6D629-6DBD-4DD5-7FCC-A4EF128EA1D9}"/>
              </a:ext>
            </a:extLst>
          </p:cNvPr>
          <p:cNvSpPr txBox="1"/>
          <p:nvPr/>
        </p:nvSpPr>
        <p:spPr>
          <a:xfrm>
            <a:off x="6877700" y="4043381"/>
            <a:ext cx="4532598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Prevention</a:t>
            </a:r>
          </a:p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Current use</a:t>
            </a:r>
          </a:p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Recovery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D9F03F-F2B4-0FC9-DB33-F34353FDAF78}"/>
              </a:ext>
            </a:extLst>
          </p:cNvPr>
          <p:cNvSpPr txBox="1"/>
          <p:nvPr/>
        </p:nvSpPr>
        <p:spPr>
          <a:xfrm>
            <a:off x="12002802" y="4027093"/>
            <a:ext cx="4532598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Recovery staff</a:t>
            </a:r>
          </a:p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Teachers</a:t>
            </a:r>
          </a:p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Administrators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8A5A59-E5E2-E701-61B6-FBD66ABFAE06}"/>
              </a:ext>
            </a:extLst>
          </p:cNvPr>
          <p:cNvSpPr txBox="1"/>
          <p:nvPr/>
        </p:nvSpPr>
        <p:spPr>
          <a:xfrm>
            <a:off x="3499446" y="6226324"/>
            <a:ext cx="4532598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HCPSS: $17K/student/</a:t>
            </a:r>
            <a:r>
              <a:rPr lang="en-US" sz="2800" dirty="0" err="1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yr</a:t>
            </a:r>
            <a:endParaRPr lang="en-US" sz="2800" dirty="0">
              <a:solidFill>
                <a:srgbClr val="45687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RHS: $25K/student/</a:t>
            </a:r>
            <a:r>
              <a:rPr lang="en-US" sz="2800" dirty="0" err="1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yr</a:t>
            </a:r>
            <a:endParaRPr lang="en-US" sz="2800" dirty="0">
              <a:solidFill>
                <a:srgbClr val="45687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DAC8861-0D23-40FF-F2DB-23126E947762}"/>
              </a:ext>
            </a:extLst>
          </p:cNvPr>
          <p:cNvSpPr txBox="1"/>
          <p:nvPr/>
        </p:nvSpPr>
        <p:spPr>
          <a:xfrm>
            <a:off x="12412548" y="5792579"/>
            <a:ext cx="453259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Opioid Abatement Fund</a:t>
            </a:r>
          </a:p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Cannabis tax</a:t>
            </a:r>
          </a:p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HCPSS / State appropriation</a:t>
            </a:r>
          </a:p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Grants/donations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650CBE-5DCD-B9B3-7C8D-099AF9C7D112}"/>
              </a:ext>
            </a:extLst>
          </p:cNvPr>
          <p:cNvSpPr txBox="1"/>
          <p:nvPr/>
        </p:nvSpPr>
        <p:spPr>
          <a:xfrm>
            <a:off x="4197113" y="8115646"/>
            <a:ext cx="4858593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Own building</a:t>
            </a:r>
          </a:p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Within existing school/program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9BD2DA-7115-B09C-A208-A9F1E559BD20}"/>
              </a:ext>
            </a:extLst>
          </p:cNvPr>
          <p:cNvSpPr txBox="1"/>
          <p:nvPr/>
        </p:nvSpPr>
        <p:spPr>
          <a:xfrm>
            <a:off x="15794446" y="8323253"/>
            <a:ext cx="453259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45687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Required?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11" grpId="0"/>
      <p:bldP spid="5" grpId="0"/>
      <p:bldP spid="6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10" t="4072" r="1010" b="40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15626" y="5051980"/>
            <a:ext cx="15256747" cy="1412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999"/>
              </a:lnSpc>
            </a:pPr>
            <a:r>
              <a:rPr lang="en-US" sz="9999">
                <a:solidFill>
                  <a:srgbClr val="456874"/>
                </a:solidFill>
                <a:latin typeface="Source Sans Pro Bold"/>
              </a:rPr>
              <a:t>Questions?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15626" y="2599528"/>
            <a:ext cx="15256747" cy="1412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999"/>
              </a:lnSpc>
            </a:pPr>
            <a:r>
              <a:rPr lang="en-US" sz="9999">
                <a:solidFill>
                  <a:srgbClr val="456874"/>
                </a:solidFill>
                <a:latin typeface="Source Sans Pro Bold"/>
              </a:rPr>
              <a:t>Thanks for listening!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6447</TotalTime>
  <Words>1536</Words>
  <Application>Microsoft Macintosh PowerPoint</Application>
  <PresentationFormat>Custom</PresentationFormat>
  <Paragraphs>316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Source Sans Pro Bold</vt:lpstr>
      <vt:lpstr>Arial</vt:lpstr>
      <vt:lpstr>Source Sans Pro</vt:lpstr>
      <vt:lpstr>Times New Roman</vt:lpstr>
      <vt:lpstr>Avenir Book</vt:lpstr>
      <vt:lpstr>Calibri</vt:lpstr>
      <vt:lpstr>TimesNewRomanPSMT</vt:lpstr>
      <vt:lpstr>Wingdings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Adolescent Substance Use</dc:title>
  <cp:lastModifiedBy>Rebekah Schrier</cp:lastModifiedBy>
  <cp:revision>147</cp:revision>
  <dcterms:created xsi:type="dcterms:W3CDTF">2006-08-16T00:00:00Z</dcterms:created>
  <dcterms:modified xsi:type="dcterms:W3CDTF">2023-05-01T17:27:01Z</dcterms:modified>
  <dc:identifier>DAFf0K0u4-k</dc:identifier>
</cp:coreProperties>
</file>